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63" r:id="rId4"/>
    <p:sldId id="259" r:id="rId5"/>
    <p:sldId id="265" r:id="rId6"/>
    <p:sldId id="264" r:id="rId7"/>
    <p:sldId id="267" r:id="rId8"/>
    <p:sldId id="268" r:id="rId9"/>
    <p:sldId id="271" r:id="rId10"/>
    <p:sldId id="269" r:id="rId11"/>
    <p:sldId id="277" r:id="rId12"/>
    <p:sldId id="278" r:id="rId13"/>
    <p:sldId id="279" r:id="rId14"/>
    <p:sldId id="280" r:id="rId15"/>
    <p:sldId id="281" r:id="rId16"/>
    <p:sldId id="282" r:id="rId17"/>
    <p:sldId id="303" r:id="rId18"/>
    <p:sldId id="297" r:id="rId19"/>
    <p:sldId id="298" r:id="rId20"/>
    <p:sldId id="299" r:id="rId21"/>
    <p:sldId id="300" r:id="rId22"/>
    <p:sldId id="30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8000"/>
    <a:srgbClr val="8A828D"/>
    <a:srgbClr val="FE5C00"/>
    <a:srgbClr val="EA7500"/>
    <a:srgbClr val="6A6A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15" d="100"/>
          <a:sy n="115" d="100"/>
        </p:scale>
        <p:origin x="43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6BC28B6-6BEA-41DC-AAD2-05723D42A4FD}" type="datetimeFigureOut">
              <a:rPr lang="en-US" smtClean="0"/>
              <a:t>9/13/2020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8701C3-B295-4B46-A4F3-AD3192D42B50}" type="slidenum">
              <a:rPr lang="en-US" smtClean="0"/>
              <a:t>‹#›</a:t>
            </a:fld>
            <a:endParaRPr lang="en-US"/>
          </a:p>
        </p:txBody>
      </p:sp>
    </p:spTree>
    <p:extLst>
      <p:ext uri="{BB962C8B-B14F-4D97-AF65-F5344CB8AC3E}">
        <p14:creationId xmlns:p14="http://schemas.microsoft.com/office/powerpoint/2010/main" val="9418521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6BC28B6-6BEA-41DC-AAD2-05723D42A4FD}" type="datetimeFigureOut">
              <a:rPr lang="en-US" smtClean="0"/>
              <a:t>9/13/2020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8701C3-B295-4B46-A4F3-AD3192D42B50}" type="slidenum">
              <a:rPr lang="en-US" smtClean="0"/>
              <a:t>‹#›</a:t>
            </a:fld>
            <a:endParaRPr lang="en-US"/>
          </a:p>
        </p:txBody>
      </p:sp>
    </p:spTree>
    <p:extLst>
      <p:ext uri="{BB962C8B-B14F-4D97-AF65-F5344CB8AC3E}">
        <p14:creationId xmlns:p14="http://schemas.microsoft.com/office/powerpoint/2010/main" val="492757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6BC28B6-6BEA-41DC-AAD2-05723D42A4FD}" type="datetimeFigureOut">
              <a:rPr lang="en-US" smtClean="0"/>
              <a:t>9/13/2020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8701C3-B295-4B46-A4F3-AD3192D42B50}" type="slidenum">
              <a:rPr lang="en-US" smtClean="0"/>
              <a:t>‹#›</a:t>
            </a:fld>
            <a:endParaRPr lang="en-US"/>
          </a:p>
        </p:txBody>
      </p:sp>
    </p:spTree>
    <p:extLst>
      <p:ext uri="{BB962C8B-B14F-4D97-AF65-F5344CB8AC3E}">
        <p14:creationId xmlns:p14="http://schemas.microsoft.com/office/powerpoint/2010/main" val="2719084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6BC28B6-6BEA-41DC-AAD2-05723D42A4FD}" type="datetimeFigureOut">
              <a:rPr lang="en-US" smtClean="0"/>
              <a:t>9/13/2020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8701C3-B295-4B46-A4F3-AD3192D42B50}" type="slidenum">
              <a:rPr lang="en-US" smtClean="0"/>
              <a:t>‹#›</a:t>
            </a:fld>
            <a:endParaRPr lang="en-US"/>
          </a:p>
        </p:txBody>
      </p:sp>
    </p:spTree>
    <p:extLst>
      <p:ext uri="{BB962C8B-B14F-4D97-AF65-F5344CB8AC3E}">
        <p14:creationId xmlns:p14="http://schemas.microsoft.com/office/powerpoint/2010/main" val="230890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6BC28B6-6BEA-41DC-AAD2-05723D42A4FD}" type="datetimeFigureOut">
              <a:rPr lang="en-US" smtClean="0"/>
              <a:t>9/13/2020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8701C3-B295-4B46-A4F3-AD3192D42B50}" type="slidenum">
              <a:rPr lang="en-US" smtClean="0"/>
              <a:t>‹#›</a:t>
            </a:fld>
            <a:endParaRPr lang="en-US"/>
          </a:p>
        </p:txBody>
      </p:sp>
    </p:spTree>
    <p:extLst>
      <p:ext uri="{BB962C8B-B14F-4D97-AF65-F5344CB8AC3E}">
        <p14:creationId xmlns:p14="http://schemas.microsoft.com/office/powerpoint/2010/main" val="3275915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6BC28B6-6BEA-41DC-AAD2-05723D42A4FD}" type="datetimeFigureOut">
              <a:rPr lang="en-US" smtClean="0"/>
              <a:t>9/13/2020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8701C3-B295-4B46-A4F3-AD3192D42B50}" type="slidenum">
              <a:rPr lang="en-US" smtClean="0"/>
              <a:t>‹#›</a:t>
            </a:fld>
            <a:endParaRPr lang="en-US"/>
          </a:p>
        </p:txBody>
      </p:sp>
    </p:spTree>
    <p:extLst>
      <p:ext uri="{BB962C8B-B14F-4D97-AF65-F5344CB8AC3E}">
        <p14:creationId xmlns:p14="http://schemas.microsoft.com/office/powerpoint/2010/main" val="2722730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6BC28B6-6BEA-41DC-AAD2-05723D42A4FD}" type="datetimeFigureOut">
              <a:rPr lang="en-US" smtClean="0"/>
              <a:t>9/13/2020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8701C3-B295-4B46-A4F3-AD3192D42B50}" type="slidenum">
              <a:rPr lang="en-US" smtClean="0"/>
              <a:t>‹#›</a:t>
            </a:fld>
            <a:endParaRPr lang="en-US"/>
          </a:p>
        </p:txBody>
      </p:sp>
    </p:spTree>
    <p:extLst>
      <p:ext uri="{BB962C8B-B14F-4D97-AF65-F5344CB8AC3E}">
        <p14:creationId xmlns:p14="http://schemas.microsoft.com/office/powerpoint/2010/main" val="2499360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6BC28B6-6BEA-41DC-AAD2-05723D42A4FD}" type="datetimeFigureOut">
              <a:rPr lang="en-US" smtClean="0"/>
              <a:t>9/13/2020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8701C3-B295-4B46-A4F3-AD3192D42B50}" type="slidenum">
              <a:rPr lang="en-US" smtClean="0"/>
              <a:t>‹#›</a:t>
            </a:fld>
            <a:endParaRPr lang="en-US"/>
          </a:p>
        </p:txBody>
      </p:sp>
    </p:spTree>
    <p:extLst>
      <p:ext uri="{BB962C8B-B14F-4D97-AF65-F5344CB8AC3E}">
        <p14:creationId xmlns:p14="http://schemas.microsoft.com/office/powerpoint/2010/main" val="1528172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BC28B6-6BEA-41DC-AAD2-05723D42A4FD}" type="datetimeFigureOut">
              <a:rPr lang="en-US" smtClean="0"/>
              <a:t>9/13/2020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8701C3-B295-4B46-A4F3-AD3192D42B50}" type="slidenum">
              <a:rPr lang="en-US" smtClean="0"/>
              <a:t>‹#›</a:t>
            </a:fld>
            <a:endParaRPr lang="en-US"/>
          </a:p>
        </p:txBody>
      </p:sp>
    </p:spTree>
    <p:extLst>
      <p:ext uri="{BB962C8B-B14F-4D97-AF65-F5344CB8AC3E}">
        <p14:creationId xmlns:p14="http://schemas.microsoft.com/office/powerpoint/2010/main" val="4281408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6BC28B6-6BEA-41DC-AAD2-05723D42A4FD}" type="datetimeFigureOut">
              <a:rPr lang="en-US" smtClean="0"/>
              <a:t>9/13/2020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8701C3-B295-4B46-A4F3-AD3192D42B50}" type="slidenum">
              <a:rPr lang="en-US" smtClean="0"/>
              <a:t>‹#›</a:t>
            </a:fld>
            <a:endParaRPr lang="en-US"/>
          </a:p>
        </p:txBody>
      </p:sp>
    </p:spTree>
    <p:extLst>
      <p:ext uri="{BB962C8B-B14F-4D97-AF65-F5344CB8AC3E}">
        <p14:creationId xmlns:p14="http://schemas.microsoft.com/office/powerpoint/2010/main" val="2322088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6BC28B6-6BEA-41DC-AAD2-05723D42A4FD}" type="datetimeFigureOut">
              <a:rPr lang="en-US" smtClean="0"/>
              <a:t>9/13/2020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8701C3-B295-4B46-A4F3-AD3192D42B50}" type="slidenum">
              <a:rPr lang="en-US" smtClean="0"/>
              <a:t>‹#›</a:t>
            </a:fld>
            <a:endParaRPr lang="en-US"/>
          </a:p>
        </p:txBody>
      </p:sp>
    </p:spTree>
    <p:extLst>
      <p:ext uri="{BB962C8B-B14F-4D97-AF65-F5344CB8AC3E}">
        <p14:creationId xmlns:p14="http://schemas.microsoft.com/office/powerpoint/2010/main" val="1139798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BC28B6-6BEA-41DC-AAD2-05723D42A4FD}" type="datetimeFigureOut">
              <a:rPr lang="en-US" smtClean="0"/>
              <a:t>9/13/2020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8701C3-B295-4B46-A4F3-AD3192D42B50}" type="slidenum">
              <a:rPr lang="en-US" smtClean="0"/>
              <a:t>‹#›</a:t>
            </a:fld>
            <a:endParaRPr lang="en-US"/>
          </a:p>
        </p:txBody>
      </p:sp>
    </p:spTree>
    <p:extLst>
      <p:ext uri="{BB962C8B-B14F-4D97-AF65-F5344CB8AC3E}">
        <p14:creationId xmlns:p14="http://schemas.microsoft.com/office/powerpoint/2010/main" val="5925437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5C00"/>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9321921" y="5991619"/>
            <a:ext cx="2719052" cy="737680"/>
          </a:xfrm>
          <a:prstGeom prst="rect">
            <a:avLst/>
          </a:prstGeom>
        </p:spPr>
      </p:pic>
      <p:cxnSp>
        <p:nvCxnSpPr>
          <p:cNvPr id="9" name="Straight Connector 8"/>
          <p:cNvCxnSpPr/>
          <p:nvPr/>
        </p:nvCxnSpPr>
        <p:spPr>
          <a:xfrm>
            <a:off x="143435" y="6729299"/>
            <a:ext cx="1103107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43435" y="169817"/>
            <a:ext cx="11905130" cy="18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51027" y="1687483"/>
            <a:ext cx="11897538" cy="2532547"/>
          </a:xfrm>
          <a:prstGeom prst="rect">
            <a:avLst/>
          </a:prstGeom>
          <a:solidFill>
            <a:srgbClr val="8A828D"/>
          </a:solidFill>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51027" y="2307425"/>
            <a:ext cx="11905130" cy="1477328"/>
          </a:xfrm>
          <a:prstGeom prst="rect">
            <a:avLst/>
          </a:prstGeom>
          <a:noFill/>
          <a:ln w="28575">
            <a:noFill/>
          </a:ln>
        </p:spPr>
        <p:txBody>
          <a:bodyPr wrap="square" rtlCol="0">
            <a:spAutoFit/>
          </a:bodyPr>
          <a:lstStyle/>
          <a:p>
            <a:pPr algn="ctr"/>
            <a:r>
              <a:rPr lang="en-US" sz="3600" dirty="0" smtClean="0">
                <a:solidFill>
                  <a:schemeClr val="bg1"/>
                </a:solidFill>
              </a:rPr>
              <a:t>TEAM 5 PROJECT</a:t>
            </a:r>
          </a:p>
          <a:p>
            <a:pPr algn="ctr"/>
            <a:r>
              <a:rPr lang="en-US" sz="3600" dirty="0" smtClean="0">
                <a:solidFill>
                  <a:schemeClr val="bg1"/>
                </a:solidFill>
              </a:rPr>
              <a:t>STARK INSURANCE DATA-MINING PROJECT</a:t>
            </a:r>
          </a:p>
          <a:p>
            <a:pPr algn="ctr"/>
            <a:r>
              <a:rPr lang="en-US" dirty="0" smtClean="0">
                <a:solidFill>
                  <a:schemeClr val="bg1"/>
                </a:solidFill>
              </a:rPr>
              <a:t>MSIS 5633</a:t>
            </a:r>
          </a:p>
        </p:txBody>
      </p:sp>
      <p:sp>
        <p:nvSpPr>
          <p:cNvPr id="8" name="Right Triangle 7"/>
          <p:cNvSpPr/>
          <p:nvPr/>
        </p:nvSpPr>
        <p:spPr>
          <a:xfrm flipH="1" flipV="1">
            <a:off x="5277394" y="1687482"/>
            <a:ext cx="6763579" cy="646332"/>
          </a:xfrm>
          <a:prstGeom prst="rtTriangle">
            <a:avLst/>
          </a:prstGeom>
          <a:solidFill>
            <a:schemeClr val="tx1"/>
          </a:solidFill>
          <a:ln>
            <a:no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839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E5C00"/>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9321921" y="5991619"/>
            <a:ext cx="2719052" cy="737680"/>
          </a:xfrm>
          <a:prstGeom prst="rect">
            <a:avLst/>
          </a:prstGeom>
        </p:spPr>
      </p:pic>
      <p:cxnSp>
        <p:nvCxnSpPr>
          <p:cNvPr id="9" name="Straight Connector 8"/>
          <p:cNvCxnSpPr/>
          <p:nvPr/>
        </p:nvCxnSpPr>
        <p:spPr>
          <a:xfrm>
            <a:off x="143435" y="6729299"/>
            <a:ext cx="1103107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43435" y="169817"/>
            <a:ext cx="11905130" cy="18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rotWithShape="1">
          <a:blip r:embed="rId3"/>
          <a:srcRect l="7066"/>
          <a:stretch/>
        </p:blipFill>
        <p:spPr>
          <a:xfrm>
            <a:off x="133190" y="1648496"/>
            <a:ext cx="11907784" cy="2938797"/>
          </a:xfrm>
          <a:prstGeom prst="rect">
            <a:avLst/>
          </a:prstGeom>
        </p:spPr>
      </p:pic>
    </p:spTree>
    <p:extLst>
      <p:ext uri="{BB962C8B-B14F-4D97-AF65-F5344CB8AC3E}">
        <p14:creationId xmlns:p14="http://schemas.microsoft.com/office/powerpoint/2010/main" val="3791656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9321921" y="5991619"/>
            <a:ext cx="2719052" cy="737680"/>
          </a:xfrm>
          <a:prstGeom prst="rect">
            <a:avLst/>
          </a:prstGeom>
        </p:spPr>
      </p:pic>
      <p:cxnSp>
        <p:nvCxnSpPr>
          <p:cNvPr id="9" name="Straight Connector 8"/>
          <p:cNvCxnSpPr/>
          <p:nvPr/>
        </p:nvCxnSpPr>
        <p:spPr>
          <a:xfrm>
            <a:off x="143435" y="6729299"/>
            <a:ext cx="1103107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43435" y="169817"/>
            <a:ext cx="11905130" cy="18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66492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E5C00"/>
        </a:solidFill>
        <a:effectLst/>
      </p:bgPr>
    </p:bg>
    <p:spTree>
      <p:nvGrpSpPr>
        <p:cNvPr id="1" name=""/>
        <p:cNvGrpSpPr/>
        <p:nvPr/>
      </p:nvGrpSpPr>
      <p:grpSpPr>
        <a:xfrm>
          <a:off x="0" y="0"/>
          <a:ext cx="0" cy="0"/>
          <a:chOff x="0" y="0"/>
          <a:chExt cx="0" cy="0"/>
        </a:xfrm>
      </p:grpSpPr>
      <p:sp>
        <p:nvSpPr>
          <p:cNvPr id="5" name="Rectangle 4"/>
          <p:cNvSpPr/>
          <p:nvPr/>
        </p:nvSpPr>
        <p:spPr>
          <a:xfrm>
            <a:off x="143435" y="74041"/>
            <a:ext cx="11897538" cy="646331"/>
          </a:xfrm>
          <a:prstGeom prst="rect">
            <a:avLst/>
          </a:prstGeom>
          <a:solidFill>
            <a:srgbClr val="8A828D"/>
          </a:solidFill>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p:cNvPicPr>
            <a:picLocks noChangeAspect="1"/>
          </p:cNvPicPr>
          <p:nvPr/>
        </p:nvPicPr>
        <p:blipFill>
          <a:blip r:embed="rId2"/>
          <a:stretch>
            <a:fillRect/>
          </a:stretch>
        </p:blipFill>
        <p:spPr>
          <a:xfrm>
            <a:off x="9321921" y="5991619"/>
            <a:ext cx="2719052" cy="737680"/>
          </a:xfrm>
          <a:prstGeom prst="rect">
            <a:avLst/>
          </a:prstGeom>
        </p:spPr>
      </p:pic>
      <p:cxnSp>
        <p:nvCxnSpPr>
          <p:cNvPr id="9" name="Straight Connector 8"/>
          <p:cNvCxnSpPr/>
          <p:nvPr/>
        </p:nvCxnSpPr>
        <p:spPr>
          <a:xfrm>
            <a:off x="143435" y="6729299"/>
            <a:ext cx="1103107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43433" y="74041"/>
            <a:ext cx="5865481" cy="646331"/>
          </a:xfrm>
          <a:prstGeom prst="rect">
            <a:avLst/>
          </a:prstGeom>
          <a:noFill/>
          <a:ln w="28575">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smtClean="0">
                <a:ln>
                  <a:noFill/>
                </a:ln>
                <a:solidFill>
                  <a:prstClr val="white"/>
                </a:solidFill>
                <a:effectLst/>
                <a:uLnTx/>
                <a:uFillTx/>
                <a:latin typeface="Calibri" panose="020F0502020204030204"/>
                <a:ea typeface="+mn-ea"/>
                <a:cs typeface="+mn-cs"/>
              </a:rPr>
              <a:t>Data Understanding </a:t>
            </a:r>
            <a:endParaRPr kumimoji="0" lang="en-US" sz="3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ight Triangle 13"/>
          <p:cNvSpPr/>
          <p:nvPr/>
        </p:nvSpPr>
        <p:spPr>
          <a:xfrm flipH="1" flipV="1">
            <a:off x="5277394" y="74040"/>
            <a:ext cx="6763579" cy="646332"/>
          </a:xfrm>
          <a:prstGeom prst="rtTriangle">
            <a:avLst/>
          </a:prstGeom>
          <a:solidFill>
            <a:schemeClr val="tx1"/>
          </a:solidFill>
          <a:ln>
            <a:no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p:cNvSpPr txBox="1"/>
          <p:nvPr/>
        </p:nvSpPr>
        <p:spPr>
          <a:xfrm>
            <a:off x="1" y="1397976"/>
            <a:ext cx="12040972" cy="27392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white"/>
                </a:solidFill>
                <a:effectLst/>
                <a:uLnTx/>
                <a:uFillTx/>
                <a:latin typeface="Calibri" panose="020F0502020204030204"/>
                <a:ea typeface="+mn-ea"/>
                <a:cs typeface="+mn-cs"/>
              </a:rPr>
              <a:t>Data is divided into 4 tables: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The </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Accident</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table provided data based on the accident.  The primary key for this table is CASENUM and is the primary identifier for accidents.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The </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V</a:t>
            </a:r>
            <a:r>
              <a:rPr kumimoji="0" lang="en-US" sz="1800" b="1" i="0" u="none" strike="noStrike" kern="1200" cap="none" spc="0" normalizeH="0" baseline="0" noProof="0" dirty="0" smtClean="0">
                <a:ln>
                  <a:noFill/>
                </a:ln>
                <a:solidFill>
                  <a:prstClr val="white"/>
                </a:solidFill>
                <a:effectLst/>
                <a:uLnTx/>
                <a:uFillTx/>
                <a:latin typeface="Calibri" panose="020F0502020204030204"/>
                <a:ea typeface="+mn-ea"/>
                <a:cs typeface="+mn-cs"/>
              </a:rPr>
              <a:t>ehicle</a:t>
            </a:r>
            <a:r>
              <a:rPr kumimoji="0" lang="en-US" sz="1800" b="0" i="0" u="none" strike="noStrike" kern="1200" cap="none" spc="0" normalizeH="0" baseline="0" noProof="0" dirty="0" smtClean="0">
                <a:ln>
                  <a:noFill/>
                </a:ln>
                <a:solidFill>
                  <a:prstClr val="white"/>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table provides data based on the individual vehicle involved in the accident.  The CASENUM variable links this record to the accident table.  VEH_NO identifies which vehicle in the accident this record identifies.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The </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Person</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table identifies each individual in the accident.  Each record has a CASENUM to link it to an accident, a VEH_NO to link to the vehicle involved, and PER_NO uniquely identifies the person in the vehicle.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The </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Distract</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table identifies if the driver of the vehicle was distracted.  The CASENUM, VEH_NO, and MDRDSTRD are the unique Identifiers for this table.  Our team did not find any value in using this table.</a:t>
            </a:r>
          </a:p>
        </p:txBody>
      </p:sp>
    </p:spTree>
    <p:extLst>
      <p:ext uri="{BB962C8B-B14F-4D97-AF65-F5344CB8AC3E}">
        <p14:creationId xmlns:p14="http://schemas.microsoft.com/office/powerpoint/2010/main" val="30637231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E5C00"/>
        </a:solidFill>
        <a:effectLst/>
      </p:bgPr>
    </p:bg>
    <p:spTree>
      <p:nvGrpSpPr>
        <p:cNvPr id="1" name=""/>
        <p:cNvGrpSpPr/>
        <p:nvPr/>
      </p:nvGrpSpPr>
      <p:grpSpPr>
        <a:xfrm>
          <a:off x="0" y="0"/>
          <a:ext cx="0" cy="0"/>
          <a:chOff x="0" y="0"/>
          <a:chExt cx="0" cy="0"/>
        </a:xfrm>
      </p:grpSpPr>
      <p:sp>
        <p:nvSpPr>
          <p:cNvPr id="5" name="Rectangle 4"/>
          <p:cNvSpPr/>
          <p:nvPr/>
        </p:nvSpPr>
        <p:spPr>
          <a:xfrm>
            <a:off x="143435" y="74041"/>
            <a:ext cx="11897538" cy="646331"/>
          </a:xfrm>
          <a:prstGeom prst="rect">
            <a:avLst/>
          </a:prstGeom>
          <a:solidFill>
            <a:srgbClr val="8A828D"/>
          </a:solidFill>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p:cNvPicPr>
            <a:picLocks noChangeAspect="1"/>
          </p:cNvPicPr>
          <p:nvPr/>
        </p:nvPicPr>
        <p:blipFill>
          <a:blip r:embed="rId2"/>
          <a:stretch>
            <a:fillRect/>
          </a:stretch>
        </p:blipFill>
        <p:spPr>
          <a:xfrm>
            <a:off x="9321921" y="5991619"/>
            <a:ext cx="2719052" cy="737680"/>
          </a:xfrm>
          <a:prstGeom prst="rect">
            <a:avLst/>
          </a:prstGeom>
        </p:spPr>
      </p:pic>
      <p:cxnSp>
        <p:nvCxnSpPr>
          <p:cNvPr id="9" name="Straight Connector 8"/>
          <p:cNvCxnSpPr/>
          <p:nvPr/>
        </p:nvCxnSpPr>
        <p:spPr>
          <a:xfrm>
            <a:off x="143435" y="6729299"/>
            <a:ext cx="1103107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16013" y="74041"/>
            <a:ext cx="5865481" cy="646331"/>
          </a:xfrm>
          <a:prstGeom prst="rect">
            <a:avLst/>
          </a:prstGeom>
          <a:noFill/>
          <a:ln w="28575">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smtClean="0">
                <a:ln>
                  <a:noFill/>
                </a:ln>
                <a:solidFill>
                  <a:prstClr val="white"/>
                </a:solidFill>
                <a:effectLst/>
                <a:uLnTx/>
                <a:uFillTx/>
                <a:latin typeface="Calibri" panose="020F0502020204030204"/>
                <a:ea typeface="+mn-ea"/>
                <a:cs typeface="+mn-cs"/>
              </a:rPr>
              <a:t>Variable Selection Goals </a:t>
            </a:r>
            <a:endParaRPr kumimoji="0" lang="en-US" sz="3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ight Triangle 13"/>
          <p:cNvSpPr/>
          <p:nvPr/>
        </p:nvSpPr>
        <p:spPr>
          <a:xfrm flipH="1" flipV="1">
            <a:off x="5277394" y="74040"/>
            <a:ext cx="6763579" cy="646332"/>
          </a:xfrm>
          <a:prstGeom prst="rtTriangle">
            <a:avLst/>
          </a:prstGeom>
          <a:solidFill>
            <a:schemeClr val="tx1"/>
          </a:solidFill>
          <a:ln>
            <a:no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p:cNvSpPr txBox="1"/>
          <p:nvPr/>
        </p:nvSpPr>
        <p:spPr>
          <a:xfrm>
            <a:off x="211015" y="1063869"/>
            <a:ext cx="11482754" cy="29546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The goal of our team was to select variables that were known to the insurance underwriters at the point of determining premium pricing.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white"/>
                </a:solidFill>
                <a:effectLst/>
                <a:uLnTx/>
                <a:uFillTx/>
                <a:latin typeface="Calibri" panose="020F0502020204030204"/>
                <a:ea typeface="+mn-ea"/>
                <a:cs typeface="+mn-cs"/>
              </a:rPr>
              <a:t>This </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would only include pre-collision data.  As well as data collected from previous accidents to help the underwriters to determine which vehicles have a history of accidents involving high severity injuries.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6508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E5C00"/>
        </a:solidFill>
        <a:effectLst/>
      </p:bgPr>
    </p:bg>
    <p:spTree>
      <p:nvGrpSpPr>
        <p:cNvPr id="1" name=""/>
        <p:cNvGrpSpPr/>
        <p:nvPr/>
      </p:nvGrpSpPr>
      <p:grpSpPr>
        <a:xfrm>
          <a:off x="0" y="0"/>
          <a:ext cx="0" cy="0"/>
          <a:chOff x="0" y="0"/>
          <a:chExt cx="0" cy="0"/>
        </a:xfrm>
      </p:grpSpPr>
      <p:sp>
        <p:nvSpPr>
          <p:cNvPr id="5" name="Rectangle 4"/>
          <p:cNvSpPr/>
          <p:nvPr/>
        </p:nvSpPr>
        <p:spPr>
          <a:xfrm>
            <a:off x="143435" y="74041"/>
            <a:ext cx="11897538" cy="646331"/>
          </a:xfrm>
          <a:prstGeom prst="rect">
            <a:avLst/>
          </a:prstGeom>
          <a:solidFill>
            <a:srgbClr val="8A828D"/>
          </a:solidFill>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p:cNvPicPr>
            <a:picLocks noChangeAspect="1"/>
          </p:cNvPicPr>
          <p:nvPr/>
        </p:nvPicPr>
        <p:blipFill>
          <a:blip r:embed="rId2"/>
          <a:stretch>
            <a:fillRect/>
          </a:stretch>
        </p:blipFill>
        <p:spPr>
          <a:xfrm>
            <a:off x="9321921" y="5991619"/>
            <a:ext cx="2719052" cy="737680"/>
          </a:xfrm>
          <a:prstGeom prst="rect">
            <a:avLst/>
          </a:prstGeom>
        </p:spPr>
      </p:pic>
      <p:cxnSp>
        <p:nvCxnSpPr>
          <p:cNvPr id="9" name="Straight Connector 8"/>
          <p:cNvCxnSpPr/>
          <p:nvPr/>
        </p:nvCxnSpPr>
        <p:spPr>
          <a:xfrm>
            <a:off x="143435" y="6729299"/>
            <a:ext cx="1103107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43433" y="74041"/>
            <a:ext cx="5865481" cy="646331"/>
          </a:xfrm>
          <a:prstGeom prst="rect">
            <a:avLst/>
          </a:prstGeom>
          <a:noFill/>
          <a:ln w="28575">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smtClean="0">
                <a:ln>
                  <a:noFill/>
                </a:ln>
                <a:solidFill>
                  <a:prstClr val="white"/>
                </a:solidFill>
                <a:effectLst/>
                <a:uLnTx/>
                <a:uFillTx/>
                <a:latin typeface="Calibri" panose="020F0502020204030204"/>
                <a:ea typeface="+mn-ea"/>
                <a:cs typeface="+mn-cs"/>
              </a:rPr>
              <a:t>Variable Selection </a:t>
            </a:r>
            <a:endParaRPr kumimoji="0" lang="en-US" sz="3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ight Triangle 13"/>
          <p:cNvSpPr/>
          <p:nvPr/>
        </p:nvSpPr>
        <p:spPr>
          <a:xfrm flipH="1" flipV="1">
            <a:off x="5277394" y="74040"/>
            <a:ext cx="6763579" cy="646332"/>
          </a:xfrm>
          <a:prstGeom prst="rtTriangle">
            <a:avLst/>
          </a:prstGeom>
          <a:solidFill>
            <a:schemeClr val="tx1"/>
          </a:solidFill>
          <a:ln>
            <a:no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p:cNvSpPr txBox="1"/>
          <p:nvPr/>
        </p:nvSpPr>
        <p:spPr>
          <a:xfrm>
            <a:off x="536331" y="1055076"/>
            <a:ext cx="10638175" cy="452431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white"/>
                </a:solidFill>
                <a:effectLst/>
                <a:uLnTx/>
                <a:uFillTx/>
                <a:latin typeface="Calibri" panose="020F0502020204030204"/>
                <a:ea typeface="+mn-ea"/>
                <a:cs typeface="+mn-cs"/>
              </a:rPr>
              <a:t>REGION - This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variable describes the region of the United States that the accident was involved in. </a:t>
            </a:r>
            <a:endParaRPr kumimoji="0" lang="en-US" sz="1800" b="0" i="0" u="none" strike="noStrike" kern="1200" cap="none" spc="0" normalizeH="0" baseline="0" noProof="0" dirty="0" smtClean="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white"/>
                </a:solidFill>
                <a:effectLst/>
                <a:uLnTx/>
                <a:uFillTx/>
                <a:latin typeface="Calibri" panose="020F0502020204030204"/>
                <a:ea typeface="+mn-ea"/>
                <a:cs typeface="+mn-cs"/>
              </a:rPr>
              <a:t>URBANICITY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If the population is less than 250,000 it is considered urban, greater than 250,000 is city</a:t>
            </a:r>
            <a:r>
              <a:rPr kumimoji="0" lang="en-US" sz="1800" b="0" i="0" u="none" strike="noStrike" kern="1200" cap="none" spc="0" normalizeH="0" baseline="0" noProof="0" dirty="0" smtClean="0">
                <a:ln>
                  <a:noFill/>
                </a:ln>
                <a:solidFill>
                  <a:prstClr val="white"/>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white"/>
                </a:solidFill>
                <a:effectLst/>
                <a:uLnTx/>
                <a:uFillTx/>
                <a:latin typeface="Calibri" panose="020F0502020204030204"/>
                <a:ea typeface="+mn-ea"/>
                <a:cs typeface="+mn-cs"/>
              </a:rPr>
              <a:t>SEX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Identifies the gender of the </a:t>
            </a:r>
            <a:r>
              <a:rPr kumimoji="0" lang="en-US" sz="1800" b="0" i="0" u="none" strike="noStrike" kern="1200" cap="none" spc="0" normalizeH="0" baseline="0" noProof="0" dirty="0" smtClean="0">
                <a:ln>
                  <a:noFill/>
                </a:ln>
                <a:solidFill>
                  <a:prstClr val="white"/>
                </a:solidFill>
                <a:effectLst/>
                <a:uLnTx/>
                <a:uFillTx/>
                <a:latin typeface="Calibri" panose="020F0502020204030204"/>
                <a:ea typeface="+mn-ea"/>
                <a:cs typeface="+mn-cs"/>
              </a:rPr>
              <a:t>person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white"/>
                </a:solidFill>
                <a:effectLst/>
                <a:uLnTx/>
                <a:uFillTx/>
                <a:latin typeface="Calibri" panose="020F0502020204030204"/>
                <a:ea typeface="+mn-ea"/>
                <a:cs typeface="+mn-cs"/>
              </a:rPr>
              <a:t>AGE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Identifies the age of the </a:t>
            </a:r>
            <a:r>
              <a:rPr kumimoji="0" lang="en-US" sz="1800" b="0" i="0" u="none" strike="noStrike" kern="1200" cap="none" spc="0" normalizeH="0" baseline="0" noProof="0" dirty="0" smtClean="0">
                <a:ln>
                  <a:noFill/>
                </a:ln>
                <a:solidFill>
                  <a:prstClr val="white"/>
                </a:solidFill>
                <a:effectLst/>
                <a:uLnTx/>
                <a:uFillTx/>
                <a:latin typeface="Calibri" panose="020F0502020204030204"/>
                <a:ea typeface="+mn-ea"/>
                <a:cs typeface="+mn-cs"/>
              </a:rPr>
              <a:t>person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MAKE – The manufacture of the vehicle the customer is looking to </a:t>
            </a:r>
            <a:r>
              <a:rPr kumimoji="0" lang="en-US" sz="1800" b="0" i="0" u="none" strike="noStrike" kern="1200" cap="none" spc="0" normalizeH="0" baseline="0" noProof="0" dirty="0" smtClean="0">
                <a:ln>
                  <a:noFill/>
                </a:ln>
                <a:solidFill>
                  <a:prstClr val="white"/>
                </a:solidFill>
                <a:effectLst/>
                <a:uLnTx/>
                <a:uFillTx/>
                <a:latin typeface="Calibri" panose="020F0502020204030204"/>
                <a:ea typeface="+mn-ea"/>
                <a:cs typeface="+mn-cs"/>
              </a:rPr>
              <a:t>ensure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MODEL – The model of the vehicle</a:t>
            </a:r>
            <a:r>
              <a:rPr kumimoji="0" lang="en-US" sz="1800" b="0" i="0" u="none" strike="noStrike" kern="1200" cap="none" spc="0" normalizeH="0" baseline="0" noProof="0" dirty="0" smtClean="0">
                <a:ln>
                  <a:noFill/>
                </a:ln>
                <a:solidFill>
                  <a:prstClr val="white"/>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MOD_YEAR – the year the vehicle was made</a:t>
            </a:r>
            <a:r>
              <a:rPr kumimoji="0" lang="en-US" sz="1800" b="0" i="0" u="none" strike="noStrike" kern="1200" cap="none" spc="0" normalizeH="0" baseline="0" noProof="0" dirty="0" smtClean="0">
                <a:ln>
                  <a:noFill/>
                </a:ln>
                <a:solidFill>
                  <a:prstClr val="white"/>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GVWR – Categorical variable that identifies what weight class the vehicle belongs to.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61253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E5C00"/>
        </a:solidFill>
        <a:effectLst/>
      </p:bgPr>
    </p:bg>
    <p:spTree>
      <p:nvGrpSpPr>
        <p:cNvPr id="1" name=""/>
        <p:cNvGrpSpPr/>
        <p:nvPr/>
      </p:nvGrpSpPr>
      <p:grpSpPr>
        <a:xfrm>
          <a:off x="0" y="0"/>
          <a:ext cx="0" cy="0"/>
          <a:chOff x="0" y="0"/>
          <a:chExt cx="0" cy="0"/>
        </a:xfrm>
      </p:grpSpPr>
      <p:sp>
        <p:nvSpPr>
          <p:cNvPr id="5" name="Rectangle 4"/>
          <p:cNvSpPr/>
          <p:nvPr/>
        </p:nvSpPr>
        <p:spPr>
          <a:xfrm>
            <a:off x="143435" y="74041"/>
            <a:ext cx="11897538" cy="646331"/>
          </a:xfrm>
          <a:prstGeom prst="rect">
            <a:avLst/>
          </a:prstGeom>
          <a:solidFill>
            <a:srgbClr val="8A828D"/>
          </a:solidFill>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p:cNvPicPr>
            <a:picLocks noChangeAspect="1"/>
          </p:cNvPicPr>
          <p:nvPr/>
        </p:nvPicPr>
        <p:blipFill>
          <a:blip r:embed="rId2"/>
          <a:stretch>
            <a:fillRect/>
          </a:stretch>
        </p:blipFill>
        <p:spPr>
          <a:xfrm>
            <a:off x="9321921" y="5991619"/>
            <a:ext cx="2719052" cy="737680"/>
          </a:xfrm>
          <a:prstGeom prst="rect">
            <a:avLst/>
          </a:prstGeom>
        </p:spPr>
      </p:pic>
      <p:cxnSp>
        <p:nvCxnSpPr>
          <p:cNvPr id="9" name="Straight Connector 8"/>
          <p:cNvCxnSpPr/>
          <p:nvPr/>
        </p:nvCxnSpPr>
        <p:spPr>
          <a:xfrm>
            <a:off x="143435" y="6729299"/>
            <a:ext cx="1103107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43433" y="74041"/>
            <a:ext cx="5865481" cy="646331"/>
          </a:xfrm>
          <a:prstGeom prst="rect">
            <a:avLst/>
          </a:prstGeom>
          <a:noFill/>
          <a:ln w="28575">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smtClean="0">
                <a:ln>
                  <a:noFill/>
                </a:ln>
                <a:solidFill>
                  <a:prstClr val="white"/>
                </a:solidFill>
                <a:effectLst/>
                <a:uLnTx/>
                <a:uFillTx/>
                <a:latin typeface="Calibri" panose="020F0502020204030204"/>
                <a:ea typeface="+mn-ea"/>
                <a:cs typeface="+mn-cs"/>
              </a:rPr>
              <a:t>Variable Selection </a:t>
            </a:r>
            <a:endParaRPr kumimoji="0" lang="en-US" sz="3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ight Triangle 13"/>
          <p:cNvSpPr/>
          <p:nvPr/>
        </p:nvSpPr>
        <p:spPr>
          <a:xfrm flipH="1" flipV="1">
            <a:off x="5277394" y="74040"/>
            <a:ext cx="6763579" cy="646332"/>
          </a:xfrm>
          <a:prstGeom prst="rtTriangle">
            <a:avLst/>
          </a:prstGeom>
          <a:solidFill>
            <a:schemeClr val="tx1"/>
          </a:solidFill>
          <a:ln>
            <a:no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p:cNvSpPr txBox="1"/>
          <p:nvPr/>
        </p:nvSpPr>
        <p:spPr>
          <a:xfrm>
            <a:off x="536331" y="1204546"/>
            <a:ext cx="10638175" cy="452431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ROLLOVER – Categorical variable that describes if the vehicle experienced 90 degrees or more of rotation.  We included this variable because some vehicles like SUVs are more susceptible to rollovers than others</a:t>
            </a:r>
            <a:r>
              <a:rPr kumimoji="0" lang="en-US" sz="1800" b="0" i="0" u="none" strike="noStrike" kern="1200" cap="none" spc="0" normalizeH="0" baseline="0" noProof="0" dirty="0" smtClean="0">
                <a:ln>
                  <a:noFill/>
                </a:ln>
                <a:solidFill>
                  <a:prstClr val="white"/>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IMPACT1 – This variable describes the area of the vehicle that resulted in the first instance of injury</a:t>
            </a:r>
            <a:r>
              <a:rPr kumimoji="0" lang="en-US" sz="1800" b="0" i="0" u="none" strike="noStrike" kern="1200" cap="none" spc="0" normalizeH="0" baseline="0" noProof="0" dirty="0" smtClean="0">
                <a:ln>
                  <a:noFill/>
                </a:ln>
                <a:solidFill>
                  <a:prstClr val="white"/>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DEFORMED – This is a categorical variable that describes how badly damaged the vehicle is after the accident. It rates from no damage to disabling damage</a:t>
            </a:r>
            <a:r>
              <a:rPr kumimoji="0" lang="en-US" sz="1800" b="0" i="0" u="none" strike="noStrike" kern="1200" cap="none" spc="0" normalizeH="0" baseline="0" noProof="0" dirty="0" smtClean="0">
                <a:ln>
                  <a:noFill/>
                </a:ln>
                <a:solidFill>
                  <a:prstClr val="white"/>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FIRE_EXP – This variable indicates if there was a fire from the result of the accident.  We chose this variable to try and identify vehicles with a high fire risk like the Ford Pinto</a:t>
            </a:r>
            <a:r>
              <a:rPr kumimoji="0" lang="en-US" sz="1800" b="0" i="0" u="none" strike="noStrike" kern="1200" cap="none" spc="0" normalizeH="0" baseline="0" noProof="0" dirty="0" smtClean="0">
                <a:ln>
                  <a:noFill/>
                </a:ln>
                <a:solidFill>
                  <a:prstClr val="white"/>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SPEEDREL – This is a categorical variable that explains if the accident was the result of speeding or not</a:t>
            </a:r>
            <a:r>
              <a:rPr kumimoji="0" lang="en-US" sz="1800" b="0" i="0" u="none" strike="noStrike" kern="1200" cap="none" spc="0" normalizeH="0" baseline="0" noProof="0" dirty="0" smtClean="0">
                <a:ln>
                  <a:noFill/>
                </a:ln>
                <a:solidFill>
                  <a:prstClr val="white"/>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P_CRASH2 – This variable describes the event that lead to the crash.  This variable identifies what the vehicle was doing just prior to the accident and what made the vehicle’s situation critical.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4378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E5C00"/>
        </a:solidFill>
        <a:effectLst/>
      </p:bgPr>
    </p:bg>
    <p:spTree>
      <p:nvGrpSpPr>
        <p:cNvPr id="1" name=""/>
        <p:cNvGrpSpPr/>
        <p:nvPr/>
      </p:nvGrpSpPr>
      <p:grpSpPr>
        <a:xfrm>
          <a:off x="0" y="0"/>
          <a:ext cx="0" cy="0"/>
          <a:chOff x="0" y="0"/>
          <a:chExt cx="0" cy="0"/>
        </a:xfrm>
      </p:grpSpPr>
      <p:sp>
        <p:nvSpPr>
          <p:cNvPr id="5" name="Rectangle 4"/>
          <p:cNvSpPr/>
          <p:nvPr/>
        </p:nvSpPr>
        <p:spPr>
          <a:xfrm>
            <a:off x="143435" y="74041"/>
            <a:ext cx="11897538" cy="646331"/>
          </a:xfrm>
          <a:prstGeom prst="rect">
            <a:avLst/>
          </a:prstGeom>
          <a:solidFill>
            <a:srgbClr val="8A828D"/>
          </a:solidFill>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p:cNvPicPr>
            <a:picLocks noChangeAspect="1"/>
          </p:cNvPicPr>
          <p:nvPr/>
        </p:nvPicPr>
        <p:blipFill>
          <a:blip r:embed="rId2"/>
          <a:stretch>
            <a:fillRect/>
          </a:stretch>
        </p:blipFill>
        <p:spPr>
          <a:xfrm>
            <a:off x="9321921" y="5991619"/>
            <a:ext cx="2719052" cy="737680"/>
          </a:xfrm>
          <a:prstGeom prst="rect">
            <a:avLst/>
          </a:prstGeom>
        </p:spPr>
      </p:pic>
      <p:cxnSp>
        <p:nvCxnSpPr>
          <p:cNvPr id="9" name="Straight Connector 8"/>
          <p:cNvCxnSpPr/>
          <p:nvPr/>
        </p:nvCxnSpPr>
        <p:spPr>
          <a:xfrm>
            <a:off x="143435" y="6729299"/>
            <a:ext cx="1103107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43433" y="74041"/>
            <a:ext cx="5865481" cy="646331"/>
          </a:xfrm>
          <a:prstGeom prst="rect">
            <a:avLst/>
          </a:prstGeom>
          <a:noFill/>
          <a:ln w="28575">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smtClean="0">
                <a:ln>
                  <a:noFill/>
                </a:ln>
                <a:solidFill>
                  <a:prstClr val="white"/>
                </a:solidFill>
                <a:effectLst/>
                <a:uLnTx/>
                <a:uFillTx/>
                <a:latin typeface="Calibri" panose="020F0502020204030204"/>
                <a:ea typeface="+mn-ea"/>
                <a:cs typeface="+mn-cs"/>
              </a:rPr>
              <a:t>Variable Selection </a:t>
            </a:r>
            <a:endParaRPr kumimoji="0" lang="en-US" sz="3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ight Triangle 13"/>
          <p:cNvSpPr/>
          <p:nvPr/>
        </p:nvSpPr>
        <p:spPr>
          <a:xfrm flipH="1" flipV="1">
            <a:off x="5277394" y="74040"/>
            <a:ext cx="6763579" cy="646332"/>
          </a:xfrm>
          <a:prstGeom prst="rtTriangle">
            <a:avLst/>
          </a:prstGeom>
          <a:solidFill>
            <a:schemeClr val="tx1"/>
          </a:solidFill>
          <a:ln>
            <a:no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p:cNvSpPr txBox="1"/>
          <p:nvPr/>
        </p:nvSpPr>
        <p:spPr>
          <a:xfrm>
            <a:off x="536331" y="821465"/>
            <a:ext cx="10638175" cy="480131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ACC_TYPE – This describes the type of accident involved.  </a:t>
            </a:r>
            <a:endParaRPr kumimoji="0" lang="en-US" sz="1800" b="0" i="0" u="none" strike="noStrike" kern="1200" cap="none" spc="0" normalizeH="0" baseline="0" noProof="0" dirty="0" smtClean="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SEAT_POS – Identifies where in the vehicle the person was located.  We used this information to identify areas in the vehicle that are the most dangerous</a:t>
            </a:r>
            <a:r>
              <a:rPr kumimoji="0" lang="en-US" sz="1800" b="0" i="0" u="none" strike="noStrike" kern="1200" cap="none" spc="0" normalizeH="0" baseline="0" noProof="0" dirty="0" smtClean="0">
                <a:ln>
                  <a:noFill/>
                </a:ln>
                <a:solidFill>
                  <a:prstClr val="white"/>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REST_USE – Binary variable that describes if a restraining system like a seat belt was used</a:t>
            </a:r>
            <a:r>
              <a:rPr kumimoji="0" lang="en-US" sz="1800" b="0" i="0" u="none" strike="noStrike" kern="1200" cap="none" spc="0" normalizeH="0" baseline="0" noProof="0" dirty="0" smtClean="0">
                <a:ln>
                  <a:noFill/>
                </a:ln>
                <a:solidFill>
                  <a:prstClr val="white"/>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EJECTION – Used to identify if the person involved was ejected from the vehicle due to the accident</a:t>
            </a:r>
            <a:r>
              <a:rPr kumimoji="0" lang="en-US" sz="1800" b="0" i="0" u="none" strike="noStrike" kern="1200" cap="none" spc="0" normalizeH="0" baseline="0" noProof="0" dirty="0" smtClean="0">
                <a:ln>
                  <a:noFill/>
                </a:ln>
                <a:solidFill>
                  <a:prstClr val="white"/>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AIR_BAG – Identifies if an airbag was deployed and what type was used.  We chose this variable to determine if vehicles with multiple airbags are safer than just one</a:t>
            </a:r>
            <a:r>
              <a:rPr kumimoji="0" lang="en-US" sz="1800" b="0" i="0" u="none" strike="noStrike" kern="1200" cap="none" spc="0" normalizeH="0" baseline="0" noProof="0" dirty="0" smtClean="0">
                <a:ln>
                  <a:noFill/>
                </a:ln>
                <a:solidFill>
                  <a:prstClr val="white"/>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ALCH_TRANS – Derived variable that indicates if the driver was under the influence of alcohol at the time of the accident.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DRUGS_TRANS – Derived variable that indicates if the driver was under the influence of drugs at the time of the accident. </a:t>
            </a:r>
          </a:p>
        </p:txBody>
      </p:sp>
    </p:spTree>
    <p:extLst>
      <p:ext uri="{BB962C8B-B14F-4D97-AF65-F5344CB8AC3E}">
        <p14:creationId xmlns:p14="http://schemas.microsoft.com/office/powerpoint/2010/main" val="14510114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B49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CB44330D-EA18-4254-AA95-EB49948539B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Picture 2" descr="A picture containing clock&#10;&#10;Description automatically generated">
            <a:extLst>
              <a:ext uri="{FF2B5EF4-FFF2-40B4-BE49-F238E27FC236}">
                <a16:creationId xmlns:a16="http://schemas.microsoft.com/office/drawing/2014/main" id="{BB6F9CBC-0689-48D3-A47D-77ACD7AC90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220725"/>
            <a:ext cx="10905066" cy="4416550"/>
          </a:xfrm>
          <a:prstGeom prst="rect">
            <a:avLst/>
          </a:prstGeom>
        </p:spPr>
      </p:pic>
      <p:pic>
        <p:nvPicPr>
          <p:cNvPr id="6" name="Picture 5">
            <a:extLst>
              <a:ext uri="{FF2B5EF4-FFF2-40B4-BE49-F238E27FC236}">
                <a16:creationId xmlns:a16="http://schemas.microsoft.com/office/drawing/2014/main" id="{687A68DD-BE15-427B-8244-04810DFCBB56}"/>
              </a:ext>
            </a:extLst>
          </p:cNvPr>
          <p:cNvPicPr>
            <a:picLocks noChangeAspect="1"/>
          </p:cNvPicPr>
          <p:nvPr/>
        </p:nvPicPr>
        <p:blipFill>
          <a:blip r:embed="rId3"/>
          <a:stretch>
            <a:fillRect/>
          </a:stretch>
        </p:blipFill>
        <p:spPr>
          <a:xfrm>
            <a:off x="9321921" y="5991619"/>
            <a:ext cx="2719052" cy="737680"/>
          </a:xfrm>
          <a:prstGeom prst="rect">
            <a:avLst/>
          </a:prstGeom>
        </p:spPr>
      </p:pic>
      <p:cxnSp>
        <p:nvCxnSpPr>
          <p:cNvPr id="7" name="Straight Connector 6">
            <a:extLst>
              <a:ext uri="{FF2B5EF4-FFF2-40B4-BE49-F238E27FC236}">
                <a16:creationId xmlns:a16="http://schemas.microsoft.com/office/drawing/2014/main" id="{6B21683B-0D1C-42E6-99AC-70B0A771D9D8}"/>
              </a:ext>
            </a:extLst>
          </p:cNvPr>
          <p:cNvCxnSpPr/>
          <p:nvPr/>
        </p:nvCxnSpPr>
        <p:spPr>
          <a:xfrm>
            <a:off x="143435" y="6729299"/>
            <a:ext cx="1103107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48B3668-895E-4394-A486-7A08338FD018}"/>
              </a:ext>
            </a:extLst>
          </p:cNvPr>
          <p:cNvCxnSpPr/>
          <p:nvPr/>
        </p:nvCxnSpPr>
        <p:spPr>
          <a:xfrm>
            <a:off x="143435" y="169817"/>
            <a:ext cx="11905130" cy="18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150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E5C00"/>
        </a:solidFill>
        <a:effectLst/>
      </p:bgPr>
    </p:bg>
    <p:spTree>
      <p:nvGrpSpPr>
        <p:cNvPr id="1" name=""/>
        <p:cNvGrpSpPr/>
        <p:nvPr/>
      </p:nvGrpSpPr>
      <p:grpSpPr>
        <a:xfrm>
          <a:off x="0" y="0"/>
          <a:ext cx="0" cy="0"/>
          <a:chOff x="0" y="0"/>
          <a:chExt cx="0" cy="0"/>
        </a:xfrm>
      </p:grpSpPr>
      <p:sp>
        <p:nvSpPr>
          <p:cNvPr id="5" name="Rectangle 4"/>
          <p:cNvSpPr/>
          <p:nvPr/>
        </p:nvSpPr>
        <p:spPr>
          <a:xfrm>
            <a:off x="143435" y="74041"/>
            <a:ext cx="11897538" cy="646331"/>
          </a:xfrm>
          <a:prstGeom prst="rect">
            <a:avLst/>
          </a:prstGeom>
          <a:solidFill>
            <a:srgbClr val="8A828D"/>
          </a:solidFill>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 name="Picture 6"/>
          <p:cNvPicPr>
            <a:picLocks noChangeAspect="1"/>
          </p:cNvPicPr>
          <p:nvPr/>
        </p:nvPicPr>
        <p:blipFill>
          <a:blip r:embed="rId2"/>
          <a:stretch>
            <a:fillRect/>
          </a:stretch>
        </p:blipFill>
        <p:spPr>
          <a:xfrm>
            <a:off x="9321921" y="5991619"/>
            <a:ext cx="2719052" cy="737680"/>
          </a:xfrm>
          <a:prstGeom prst="rect">
            <a:avLst/>
          </a:prstGeom>
        </p:spPr>
      </p:pic>
      <p:cxnSp>
        <p:nvCxnSpPr>
          <p:cNvPr id="9" name="Straight Connector 8"/>
          <p:cNvCxnSpPr/>
          <p:nvPr/>
        </p:nvCxnSpPr>
        <p:spPr>
          <a:xfrm>
            <a:off x="143435" y="6729299"/>
            <a:ext cx="1103107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43433" y="74041"/>
            <a:ext cx="5865481" cy="646331"/>
          </a:xfrm>
          <a:prstGeom prst="rect">
            <a:avLst/>
          </a:prstGeom>
          <a:noFill/>
          <a:ln w="28575">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Calibri" panose="020F0502020204030204"/>
                <a:ea typeface="+mn-ea"/>
                <a:cs typeface="+mn-cs"/>
              </a:rPr>
              <a:t>Data Preparation</a:t>
            </a:r>
          </a:p>
        </p:txBody>
      </p:sp>
      <p:sp>
        <p:nvSpPr>
          <p:cNvPr id="14" name="Right Triangle 13"/>
          <p:cNvSpPr/>
          <p:nvPr/>
        </p:nvSpPr>
        <p:spPr>
          <a:xfrm flipH="1" flipV="1">
            <a:off x="5277394" y="74040"/>
            <a:ext cx="6763579" cy="646332"/>
          </a:xfrm>
          <a:prstGeom prst="rtTriangle">
            <a:avLst/>
          </a:prstGeom>
          <a:solidFill>
            <a:schemeClr val="tx1"/>
          </a:solidFill>
          <a:ln>
            <a:no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Box 2"/>
          <p:cNvSpPr txBox="1"/>
          <p:nvPr/>
        </p:nvSpPr>
        <p:spPr>
          <a:xfrm>
            <a:off x="1" y="1397976"/>
            <a:ext cx="12040972" cy="258532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What is Data Preparation?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The Key goal is to eliminate noisy data</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Also it is best to prepare/transform the data depending on predictive models that will be evaluated</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How did we handle the data? The following four steps: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Data Filtering</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Rule Engine (Transformation)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Rule Engine (Data Binning)</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Model Preparation</a:t>
            </a:r>
          </a:p>
        </p:txBody>
      </p:sp>
      <p:pic>
        <p:nvPicPr>
          <p:cNvPr id="8" name="Picture 7">
            <a:extLst>
              <a:ext uri="{FF2B5EF4-FFF2-40B4-BE49-F238E27FC236}">
                <a16:creationId xmlns:a16="http://schemas.microsoft.com/office/drawing/2014/main" id="{5533C743-CDE6-4F57-B702-2BF7C0201EA0}"/>
              </a:ext>
            </a:extLst>
          </p:cNvPr>
          <p:cNvPicPr/>
          <p:nvPr/>
        </p:nvPicPr>
        <p:blipFill>
          <a:blip r:embed="rId3"/>
          <a:stretch>
            <a:fillRect/>
          </a:stretch>
        </p:blipFill>
        <p:spPr>
          <a:xfrm>
            <a:off x="523043" y="4261288"/>
            <a:ext cx="6383784" cy="1730332"/>
          </a:xfrm>
          <a:prstGeom prst="rect">
            <a:avLst/>
          </a:prstGeom>
        </p:spPr>
      </p:pic>
    </p:spTree>
    <p:extLst>
      <p:ext uri="{BB962C8B-B14F-4D97-AF65-F5344CB8AC3E}">
        <p14:creationId xmlns:p14="http://schemas.microsoft.com/office/powerpoint/2010/main" val="3819219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E5C00"/>
        </a:solidFill>
        <a:effectLst/>
      </p:bgPr>
    </p:bg>
    <p:spTree>
      <p:nvGrpSpPr>
        <p:cNvPr id="1" name=""/>
        <p:cNvGrpSpPr/>
        <p:nvPr/>
      </p:nvGrpSpPr>
      <p:grpSpPr>
        <a:xfrm>
          <a:off x="0" y="0"/>
          <a:ext cx="0" cy="0"/>
          <a:chOff x="0" y="0"/>
          <a:chExt cx="0" cy="0"/>
        </a:xfrm>
      </p:grpSpPr>
      <p:sp>
        <p:nvSpPr>
          <p:cNvPr id="5" name="Rectangle 4"/>
          <p:cNvSpPr/>
          <p:nvPr/>
        </p:nvSpPr>
        <p:spPr>
          <a:xfrm>
            <a:off x="143435" y="74041"/>
            <a:ext cx="11897538" cy="646331"/>
          </a:xfrm>
          <a:prstGeom prst="rect">
            <a:avLst/>
          </a:prstGeom>
          <a:solidFill>
            <a:srgbClr val="8A828D"/>
          </a:solidFill>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 name="Picture 6"/>
          <p:cNvPicPr>
            <a:picLocks noChangeAspect="1"/>
          </p:cNvPicPr>
          <p:nvPr/>
        </p:nvPicPr>
        <p:blipFill>
          <a:blip r:embed="rId2"/>
          <a:stretch>
            <a:fillRect/>
          </a:stretch>
        </p:blipFill>
        <p:spPr>
          <a:xfrm>
            <a:off x="9321921" y="5991619"/>
            <a:ext cx="2719052" cy="737680"/>
          </a:xfrm>
          <a:prstGeom prst="rect">
            <a:avLst/>
          </a:prstGeom>
        </p:spPr>
      </p:pic>
      <p:cxnSp>
        <p:nvCxnSpPr>
          <p:cNvPr id="9" name="Straight Connector 8"/>
          <p:cNvCxnSpPr/>
          <p:nvPr/>
        </p:nvCxnSpPr>
        <p:spPr>
          <a:xfrm>
            <a:off x="143435" y="6729299"/>
            <a:ext cx="1103107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43433" y="74041"/>
            <a:ext cx="5865481" cy="646331"/>
          </a:xfrm>
          <a:prstGeom prst="rect">
            <a:avLst/>
          </a:prstGeom>
          <a:noFill/>
          <a:ln w="28575">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Calibri" panose="020F0502020204030204"/>
                <a:ea typeface="+mn-ea"/>
                <a:cs typeface="+mn-cs"/>
              </a:rPr>
              <a:t>Data Filtering</a:t>
            </a:r>
          </a:p>
        </p:txBody>
      </p:sp>
      <p:sp>
        <p:nvSpPr>
          <p:cNvPr id="14" name="Right Triangle 13"/>
          <p:cNvSpPr/>
          <p:nvPr/>
        </p:nvSpPr>
        <p:spPr>
          <a:xfrm flipH="1" flipV="1">
            <a:off x="5277394" y="74040"/>
            <a:ext cx="6763579" cy="646332"/>
          </a:xfrm>
          <a:prstGeom prst="rtTriangle">
            <a:avLst/>
          </a:prstGeom>
          <a:solidFill>
            <a:schemeClr val="tx1"/>
          </a:solidFill>
          <a:ln>
            <a:no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Box 2"/>
          <p:cNvSpPr txBox="1"/>
          <p:nvPr/>
        </p:nvSpPr>
        <p:spPr>
          <a:xfrm>
            <a:off x="8879" y="1397976"/>
            <a:ext cx="12040972" cy="258532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What was done in this step?</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The primary goal was to eliminate unnecessary/noisy data from the model</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How was it done?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Eliminating classes in the variables that were identified per the data catalog Unknown or not reported</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Variables impacted</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Make, Body Type, Vehicle Model Year, Gross vehicle weight rating, Area of impact – initial contact point, Deformed, Speed related, Critical event- pre crash, Age, Sex, Restraint system/helmet use, Air bag deployed, and Ejection</a:t>
            </a:r>
          </a:p>
        </p:txBody>
      </p:sp>
      <p:pic>
        <p:nvPicPr>
          <p:cNvPr id="10" name="Picture 9">
            <a:extLst>
              <a:ext uri="{FF2B5EF4-FFF2-40B4-BE49-F238E27FC236}">
                <a16:creationId xmlns:a16="http://schemas.microsoft.com/office/drawing/2014/main" id="{C47CFC33-5015-493B-AFC6-6CED115614BC}"/>
              </a:ext>
            </a:extLst>
          </p:cNvPr>
          <p:cNvPicPr/>
          <p:nvPr/>
        </p:nvPicPr>
        <p:blipFill>
          <a:blip r:embed="rId3"/>
          <a:stretch>
            <a:fillRect/>
          </a:stretch>
        </p:blipFill>
        <p:spPr>
          <a:xfrm>
            <a:off x="561573" y="4095919"/>
            <a:ext cx="5029200" cy="1783080"/>
          </a:xfrm>
          <a:prstGeom prst="rect">
            <a:avLst/>
          </a:prstGeom>
        </p:spPr>
      </p:pic>
    </p:spTree>
    <p:extLst>
      <p:ext uri="{BB962C8B-B14F-4D97-AF65-F5344CB8AC3E}">
        <p14:creationId xmlns:p14="http://schemas.microsoft.com/office/powerpoint/2010/main" val="899264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9321921" y="5991619"/>
            <a:ext cx="2719052" cy="737680"/>
          </a:xfrm>
          <a:prstGeom prst="rect">
            <a:avLst/>
          </a:prstGeom>
        </p:spPr>
      </p:pic>
      <p:cxnSp>
        <p:nvCxnSpPr>
          <p:cNvPr id="9" name="Straight Connector 8"/>
          <p:cNvCxnSpPr/>
          <p:nvPr/>
        </p:nvCxnSpPr>
        <p:spPr>
          <a:xfrm>
            <a:off x="143435" y="6729299"/>
            <a:ext cx="1103107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43435" y="169817"/>
            <a:ext cx="11905130" cy="18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stretch>
            <a:fillRect/>
          </a:stretch>
        </p:blipFill>
        <p:spPr>
          <a:xfrm>
            <a:off x="8995349" y="448795"/>
            <a:ext cx="2768819" cy="1845880"/>
          </a:xfrm>
          <a:prstGeom prst="rect">
            <a:avLst/>
          </a:prstGeom>
          <a:effectLst>
            <a:softEdge rad="63500"/>
          </a:effectLst>
        </p:spPr>
      </p:pic>
      <p:pic>
        <p:nvPicPr>
          <p:cNvPr id="4" name="Picture 3"/>
          <p:cNvPicPr>
            <a:picLocks noChangeAspect="1"/>
          </p:cNvPicPr>
          <p:nvPr/>
        </p:nvPicPr>
        <p:blipFill rotWithShape="1">
          <a:blip r:embed="rId4"/>
          <a:srcRect l="10247" t="23363" r="14319" b="18344"/>
          <a:stretch/>
        </p:blipFill>
        <p:spPr>
          <a:xfrm>
            <a:off x="6880722" y="3842911"/>
            <a:ext cx="2441199" cy="2314054"/>
          </a:xfrm>
          <a:prstGeom prst="ellipse">
            <a:avLst/>
          </a:prstGeom>
          <a:effectLst/>
        </p:spPr>
      </p:pic>
      <p:pic>
        <p:nvPicPr>
          <p:cNvPr id="5" name="Picture 4"/>
          <p:cNvPicPr>
            <a:picLocks noChangeAspect="1"/>
          </p:cNvPicPr>
          <p:nvPr/>
        </p:nvPicPr>
        <p:blipFill>
          <a:blip r:embed="rId5"/>
          <a:stretch>
            <a:fillRect/>
          </a:stretch>
        </p:blipFill>
        <p:spPr>
          <a:xfrm>
            <a:off x="143436" y="4007046"/>
            <a:ext cx="5747914" cy="2394964"/>
          </a:xfrm>
          <a:prstGeom prst="rect">
            <a:avLst/>
          </a:prstGeom>
          <a:effectLst>
            <a:softEdge rad="317500"/>
          </a:effectLst>
        </p:spPr>
      </p:pic>
      <p:pic>
        <p:nvPicPr>
          <p:cNvPr id="6" name="Picture 5"/>
          <p:cNvPicPr>
            <a:picLocks noChangeAspect="1"/>
          </p:cNvPicPr>
          <p:nvPr/>
        </p:nvPicPr>
        <p:blipFill>
          <a:blip r:embed="rId6"/>
          <a:stretch>
            <a:fillRect/>
          </a:stretch>
        </p:blipFill>
        <p:spPr>
          <a:xfrm>
            <a:off x="143435" y="418419"/>
            <a:ext cx="3209805" cy="2507661"/>
          </a:xfrm>
          <a:prstGeom prst="rect">
            <a:avLst/>
          </a:prstGeom>
          <a:effectLst>
            <a:softEdge rad="127000"/>
          </a:effectLst>
        </p:spPr>
      </p:pic>
      <p:pic>
        <p:nvPicPr>
          <p:cNvPr id="8" name="Picture 7"/>
          <p:cNvPicPr>
            <a:picLocks noChangeAspect="1"/>
          </p:cNvPicPr>
          <p:nvPr/>
        </p:nvPicPr>
        <p:blipFill rotWithShape="1">
          <a:blip r:embed="rId7"/>
          <a:srcRect t="14616" b="12868"/>
          <a:stretch/>
        </p:blipFill>
        <p:spPr>
          <a:xfrm>
            <a:off x="3825781" y="418419"/>
            <a:ext cx="4131138" cy="1685108"/>
          </a:xfrm>
          <a:prstGeom prst="rect">
            <a:avLst/>
          </a:prstGeom>
          <a:effectLst>
            <a:softEdge rad="63500"/>
          </a:effectLst>
        </p:spPr>
      </p:pic>
      <p:sp>
        <p:nvSpPr>
          <p:cNvPr id="10" name="TextBox 9"/>
          <p:cNvSpPr txBox="1"/>
          <p:nvPr/>
        </p:nvSpPr>
        <p:spPr>
          <a:xfrm>
            <a:off x="3525336" y="2508160"/>
            <a:ext cx="8666664" cy="1107996"/>
          </a:xfrm>
          <a:prstGeom prst="rect">
            <a:avLst/>
          </a:prstGeom>
          <a:noFill/>
        </p:spPr>
        <p:txBody>
          <a:bodyPr wrap="square" rtlCol="0">
            <a:spAutoFit/>
          </a:bodyPr>
          <a:lstStyle/>
          <a:p>
            <a:r>
              <a:rPr lang="en-US" sz="6600" b="1" dirty="0" smtClean="0"/>
              <a:t>Business Understanding</a:t>
            </a:r>
            <a:endParaRPr lang="en-US" sz="6600" b="1" dirty="0"/>
          </a:p>
        </p:txBody>
      </p:sp>
    </p:spTree>
    <p:extLst>
      <p:ext uri="{BB962C8B-B14F-4D97-AF65-F5344CB8AC3E}">
        <p14:creationId xmlns:p14="http://schemas.microsoft.com/office/powerpoint/2010/main" val="3009146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E5C00"/>
        </a:solidFill>
        <a:effectLst/>
      </p:bgPr>
    </p:bg>
    <p:spTree>
      <p:nvGrpSpPr>
        <p:cNvPr id="1" name=""/>
        <p:cNvGrpSpPr/>
        <p:nvPr/>
      </p:nvGrpSpPr>
      <p:grpSpPr>
        <a:xfrm>
          <a:off x="0" y="0"/>
          <a:ext cx="0" cy="0"/>
          <a:chOff x="0" y="0"/>
          <a:chExt cx="0" cy="0"/>
        </a:xfrm>
      </p:grpSpPr>
      <p:sp>
        <p:nvSpPr>
          <p:cNvPr id="5" name="Rectangle 4"/>
          <p:cNvSpPr/>
          <p:nvPr/>
        </p:nvSpPr>
        <p:spPr>
          <a:xfrm>
            <a:off x="143435" y="74041"/>
            <a:ext cx="11897538" cy="646331"/>
          </a:xfrm>
          <a:prstGeom prst="rect">
            <a:avLst/>
          </a:prstGeom>
          <a:solidFill>
            <a:srgbClr val="8A828D"/>
          </a:solidFill>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 name="Picture 6"/>
          <p:cNvPicPr>
            <a:picLocks noChangeAspect="1"/>
          </p:cNvPicPr>
          <p:nvPr/>
        </p:nvPicPr>
        <p:blipFill>
          <a:blip r:embed="rId2"/>
          <a:stretch>
            <a:fillRect/>
          </a:stretch>
        </p:blipFill>
        <p:spPr>
          <a:xfrm>
            <a:off x="9321921" y="5991619"/>
            <a:ext cx="2719052" cy="737680"/>
          </a:xfrm>
          <a:prstGeom prst="rect">
            <a:avLst/>
          </a:prstGeom>
        </p:spPr>
      </p:pic>
      <p:cxnSp>
        <p:nvCxnSpPr>
          <p:cNvPr id="9" name="Straight Connector 8"/>
          <p:cNvCxnSpPr/>
          <p:nvPr/>
        </p:nvCxnSpPr>
        <p:spPr>
          <a:xfrm>
            <a:off x="143435" y="6729299"/>
            <a:ext cx="1103107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43433" y="74041"/>
            <a:ext cx="5865481" cy="646331"/>
          </a:xfrm>
          <a:prstGeom prst="rect">
            <a:avLst/>
          </a:prstGeom>
          <a:noFill/>
          <a:ln w="28575">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Calibri" panose="020F0502020204030204"/>
                <a:ea typeface="+mn-ea"/>
                <a:cs typeface="+mn-cs"/>
              </a:rPr>
              <a:t>Rule Engine (Transformation)</a:t>
            </a:r>
          </a:p>
        </p:txBody>
      </p:sp>
      <p:sp>
        <p:nvSpPr>
          <p:cNvPr id="14" name="Right Triangle 13"/>
          <p:cNvSpPr/>
          <p:nvPr/>
        </p:nvSpPr>
        <p:spPr>
          <a:xfrm flipH="1" flipV="1">
            <a:off x="5277394" y="74040"/>
            <a:ext cx="6763579" cy="646332"/>
          </a:xfrm>
          <a:prstGeom prst="rtTriangle">
            <a:avLst/>
          </a:prstGeom>
          <a:solidFill>
            <a:schemeClr val="tx1"/>
          </a:solidFill>
          <a:ln>
            <a:no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Box 2"/>
          <p:cNvSpPr txBox="1"/>
          <p:nvPr/>
        </p:nvSpPr>
        <p:spPr>
          <a:xfrm>
            <a:off x="8879" y="1397976"/>
            <a:ext cx="12040972" cy="313932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What was done in this step?</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Transforming variables to avoid any unwanted results in modeling.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How was it done?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Rule engine (if-then rules) applied on relevant variables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The Drugs and Alcohol variables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i.e</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if drugs or alcohol was in use during accident) were limited to just seat position 11 (i.e. the driver). This was done to avoid any duplicate counts in a vehicle for use of drugs or alcohol.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Eliminated original variables and kept newly transformed variables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Variables impacted</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Drugs and Alcohol. New variable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Drugs_trans</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and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Alcohol_trans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9E61131-72AB-4C2C-A398-61C4F4B8447E}"/>
              </a:ext>
            </a:extLst>
          </p:cNvPr>
          <p:cNvPicPr>
            <a:picLocks noChangeAspect="1"/>
          </p:cNvPicPr>
          <p:nvPr/>
        </p:nvPicPr>
        <p:blipFill>
          <a:blip r:embed="rId3"/>
          <a:stretch>
            <a:fillRect/>
          </a:stretch>
        </p:blipFill>
        <p:spPr>
          <a:xfrm>
            <a:off x="609323" y="4908073"/>
            <a:ext cx="3817951" cy="1303133"/>
          </a:xfrm>
          <a:prstGeom prst="rect">
            <a:avLst/>
          </a:prstGeom>
        </p:spPr>
      </p:pic>
    </p:spTree>
    <p:extLst>
      <p:ext uri="{BB962C8B-B14F-4D97-AF65-F5344CB8AC3E}">
        <p14:creationId xmlns:p14="http://schemas.microsoft.com/office/powerpoint/2010/main" val="2667966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E5C00"/>
        </a:solidFill>
        <a:effectLst/>
      </p:bgPr>
    </p:bg>
    <p:spTree>
      <p:nvGrpSpPr>
        <p:cNvPr id="1" name=""/>
        <p:cNvGrpSpPr/>
        <p:nvPr/>
      </p:nvGrpSpPr>
      <p:grpSpPr>
        <a:xfrm>
          <a:off x="0" y="0"/>
          <a:ext cx="0" cy="0"/>
          <a:chOff x="0" y="0"/>
          <a:chExt cx="0" cy="0"/>
        </a:xfrm>
      </p:grpSpPr>
      <p:sp>
        <p:nvSpPr>
          <p:cNvPr id="5" name="Rectangle 4"/>
          <p:cNvSpPr/>
          <p:nvPr/>
        </p:nvSpPr>
        <p:spPr>
          <a:xfrm>
            <a:off x="143435" y="74041"/>
            <a:ext cx="11897538" cy="646331"/>
          </a:xfrm>
          <a:prstGeom prst="rect">
            <a:avLst/>
          </a:prstGeom>
          <a:solidFill>
            <a:srgbClr val="8A828D"/>
          </a:solidFill>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 name="Picture 6"/>
          <p:cNvPicPr>
            <a:picLocks noChangeAspect="1"/>
          </p:cNvPicPr>
          <p:nvPr/>
        </p:nvPicPr>
        <p:blipFill>
          <a:blip r:embed="rId2"/>
          <a:stretch>
            <a:fillRect/>
          </a:stretch>
        </p:blipFill>
        <p:spPr>
          <a:xfrm>
            <a:off x="9321921" y="5991619"/>
            <a:ext cx="2719052" cy="737680"/>
          </a:xfrm>
          <a:prstGeom prst="rect">
            <a:avLst/>
          </a:prstGeom>
        </p:spPr>
      </p:pic>
      <p:cxnSp>
        <p:nvCxnSpPr>
          <p:cNvPr id="9" name="Straight Connector 8"/>
          <p:cNvCxnSpPr/>
          <p:nvPr/>
        </p:nvCxnSpPr>
        <p:spPr>
          <a:xfrm>
            <a:off x="143435" y="6729299"/>
            <a:ext cx="1103107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43433" y="74041"/>
            <a:ext cx="5865481" cy="646331"/>
          </a:xfrm>
          <a:prstGeom prst="rect">
            <a:avLst/>
          </a:prstGeom>
          <a:noFill/>
          <a:ln w="28575">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Calibri" panose="020F0502020204030204"/>
                <a:ea typeface="+mn-ea"/>
                <a:cs typeface="+mn-cs"/>
              </a:rPr>
              <a:t>Rule Engine (Data Binning)</a:t>
            </a:r>
          </a:p>
        </p:txBody>
      </p:sp>
      <p:sp>
        <p:nvSpPr>
          <p:cNvPr id="14" name="Right Triangle 13"/>
          <p:cNvSpPr/>
          <p:nvPr/>
        </p:nvSpPr>
        <p:spPr>
          <a:xfrm flipH="1" flipV="1">
            <a:off x="5277394" y="74040"/>
            <a:ext cx="6763579" cy="646332"/>
          </a:xfrm>
          <a:prstGeom prst="rtTriangle">
            <a:avLst/>
          </a:prstGeom>
          <a:solidFill>
            <a:schemeClr val="tx1"/>
          </a:solidFill>
          <a:ln>
            <a:no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Box 2"/>
          <p:cNvSpPr txBox="1"/>
          <p:nvPr/>
        </p:nvSpPr>
        <p:spPr>
          <a:xfrm>
            <a:off x="48448" y="1035619"/>
            <a:ext cx="12040972" cy="369331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What was done in this step?</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Resolved dimensionality issue, as most of the nominal variables had to many class variables.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How was it done?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Rule engine (if-then rules) applied on relevant variables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Multiple nominal variables, as seen in screenshot below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Rules applied per the data profile. For example, the Seat Position had four separate buckets for the front, back, cargo, etc. seats and these were binned to one bucket (i.e. front seat, back seat, etc.)</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The dependent variable injury severity was changed to binary. Class 1 and 2 classified as 0 (low severity) and Class 3 and 4 as 1 (high severity)</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Variables impacted</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screensot</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below. New variables have _bin at the end</a:t>
            </a:r>
          </a:p>
        </p:txBody>
      </p:sp>
      <p:pic>
        <p:nvPicPr>
          <p:cNvPr id="6" name="Picture 5">
            <a:extLst>
              <a:ext uri="{FF2B5EF4-FFF2-40B4-BE49-F238E27FC236}">
                <a16:creationId xmlns:a16="http://schemas.microsoft.com/office/drawing/2014/main" id="{8620BAD0-95B2-4886-BFCA-95DC1143EAD9}"/>
              </a:ext>
            </a:extLst>
          </p:cNvPr>
          <p:cNvPicPr>
            <a:picLocks noChangeAspect="1"/>
          </p:cNvPicPr>
          <p:nvPr/>
        </p:nvPicPr>
        <p:blipFill>
          <a:blip r:embed="rId3"/>
          <a:stretch>
            <a:fillRect/>
          </a:stretch>
        </p:blipFill>
        <p:spPr>
          <a:xfrm>
            <a:off x="452869" y="4834100"/>
            <a:ext cx="5450782" cy="1668164"/>
          </a:xfrm>
          <a:prstGeom prst="rect">
            <a:avLst/>
          </a:prstGeom>
        </p:spPr>
      </p:pic>
      <p:pic>
        <p:nvPicPr>
          <p:cNvPr id="10" name="Picture 9">
            <a:extLst>
              <a:ext uri="{FF2B5EF4-FFF2-40B4-BE49-F238E27FC236}">
                <a16:creationId xmlns:a16="http://schemas.microsoft.com/office/drawing/2014/main" id="{66BE1B83-8C63-475E-A057-7B0F597BE659}"/>
              </a:ext>
            </a:extLst>
          </p:cNvPr>
          <p:cNvPicPr/>
          <p:nvPr/>
        </p:nvPicPr>
        <p:blipFill>
          <a:blip r:embed="rId4"/>
          <a:stretch>
            <a:fillRect/>
          </a:stretch>
        </p:blipFill>
        <p:spPr>
          <a:xfrm>
            <a:off x="6106251" y="4834100"/>
            <a:ext cx="5943600" cy="846455"/>
          </a:xfrm>
          <a:prstGeom prst="rect">
            <a:avLst/>
          </a:prstGeom>
        </p:spPr>
      </p:pic>
    </p:spTree>
    <p:extLst>
      <p:ext uri="{BB962C8B-B14F-4D97-AF65-F5344CB8AC3E}">
        <p14:creationId xmlns:p14="http://schemas.microsoft.com/office/powerpoint/2010/main" val="3366054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E5C00"/>
        </a:solidFill>
        <a:effectLst/>
      </p:bgPr>
    </p:bg>
    <p:spTree>
      <p:nvGrpSpPr>
        <p:cNvPr id="1" name=""/>
        <p:cNvGrpSpPr/>
        <p:nvPr/>
      </p:nvGrpSpPr>
      <p:grpSpPr>
        <a:xfrm>
          <a:off x="0" y="0"/>
          <a:ext cx="0" cy="0"/>
          <a:chOff x="0" y="0"/>
          <a:chExt cx="0" cy="0"/>
        </a:xfrm>
      </p:grpSpPr>
      <p:sp>
        <p:nvSpPr>
          <p:cNvPr id="5" name="Rectangle 4"/>
          <p:cNvSpPr/>
          <p:nvPr/>
        </p:nvSpPr>
        <p:spPr>
          <a:xfrm>
            <a:off x="143435" y="74041"/>
            <a:ext cx="11897538" cy="646331"/>
          </a:xfrm>
          <a:prstGeom prst="rect">
            <a:avLst/>
          </a:prstGeom>
          <a:solidFill>
            <a:srgbClr val="8A828D"/>
          </a:solidFill>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 name="Picture 6"/>
          <p:cNvPicPr>
            <a:picLocks noChangeAspect="1"/>
          </p:cNvPicPr>
          <p:nvPr/>
        </p:nvPicPr>
        <p:blipFill>
          <a:blip r:embed="rId2"/>
          <a:stretch>
            <a:fillRect/>
          </a:stretch>
        </p:blipFill>
        <p:spPr>
          <a:xfrm>
            <a:off x="9321921" y="5991619"/>
            <a:ext cx="2719052" cy="737680"/>
          </a:xfrm>
          <a:prstGeom prst="rect">
            <a:avLst/>
          </a:prstGeom>
        </p:spPr>
      </p:pic>
      <p:cxnSp>
        <p:nvCxnSpPr>
          <p:cNvPr id="9" name="Straight Connector 8"/>
          <p:cNvCxnSpPr/>
          <p:nvPr/>
        </p:nvCxnSpPr>
        <p:spPr>
          <a:xfrm>
            <a:off x="143435" y="6729299"/>
            <a:ext cx="1103107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43433" y="74041"/>
            <a:ext cx="5865481" cy="646331"/>
          </a:xfrm>
          <a:prstGeom prst="rect">
            <a:avLst/>
          </a:prstGeom>
          <a:noFill/>
          <a:ln w="28575">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Calibri" panose="020F0502020204030204"/>
                <a:ea typeface="+mn-ea"/>
                <a:cs typeface="+mn-cs"/>
              </a:rPr>
              <a:t>Model Preparation</a:t>
            </a:r>
          </a:p>
        </p:txBody>
      </p:sp>
      <p:sp>
        <p:nvSpPr>
          <p:cNvPr id="14" name="Right Triangle 13"/>
          <p:cNvSpPr/>
          <p:nvPr/>
        </p:nvSpPr>
        <p:spPr>
          <a:xfrm flipH="1" flipV="1">
            <a:off x="5277394" y="74040"/>
            <a:ext cx="6763579" cy="646332"/>
          </a:xfrm>
          <a:prstGeom prst="rtTriangle">
            <a:avLst/>
          </a:prstGeom>
          <a:solidFill>
            <a:schemeClr val="tx1"/>
          </a:solidFill>
          <a:ln>
            <a:no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Box 2"/>
          <p:cNvSpPr txBox="1"/>
          <p:nvPr/>
        </p:nvSpPr>
        <p:spPr>
          <a:xfrm>
            <a:off x="8879" y="1397976"/>
            <a:ext cx="12040972" cy="397031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What was done in this step?</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Prepare Variables for multiple predictive model types (string loving vs number loving)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How was it done?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CSV file of data file used to first convert all variables to string, as they are all categorical data types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Use a domain calculator as filtering as done in our prior steps can cause domain information to get lost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Removed all original columns for data that went through the data binning step (note: this is the final step to start the string loving models)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One to many step to break out each class for all the nominal input variables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Convert all to string input variables to numbers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Normalize by putting making sure all input variables are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are</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between 0 and 1 (note: this is the final step to start the number loving models)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F39C03D2-B825-4F88-BAE0-40EF35EB27AF}"/>
              </a:ext>
            </a:extLst>
          </p:cNvPr>
          <p:cNvPicPr/>
          <p:nvPr/>
        </p:nvPicPr>
        <p:blipFill>
          <a:blip r:embed="rId3"/>
          <a:stretch>
            <a:fillRect/>
          </a:stretch>
        </p:blipFill>
        <p:spPr>
          <a:xfrm>
            <a:off x="594064" y="5016094"/>
            <a:ext cx="5943600" cy="1069340"/>
          </a:xfrm>
          <a:prstGeom prst="rect">
            <a:avLst/>
          </a:prstGeom>
        </p:spPr>
      </p:pic>
    </p:spTree>
    <p:extLst>
      <p:ext uri="{BB962C8B-B14F-4D97-AF65-F5344CB8AC3E}">
        <p14:creationId xmlns:p14="http://schemas.microsoft.com/office/powerpoint/2010/main" val="968440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5C00"/>
        </a:solidFill>
        <a:effectLst/>
      </p:bgPr>
    </p:bg>
    <p:spTree>
      <p:nvGrpSpPr>
        <p:cNvPr id="1" name=""/>
        <p:cNvGrpSpPr/>
        <p:nvPr/>
      </p:nvGrpSpPr>
      <p:grpSpPr>
        <a:xfrm>
          <a:off x="0" y="0"/>
          <a:ext cx="0" cy="0"/>
          <a:chOff x="0" y="0"/>
          <a:chExt cx="0" cy="0"/>
        </a:xfrm>
      </p:grpSpPr>
      <p:sp>
        <p:nvSpPr>
          <p:cNvPr id="5" name="Rectangle 4"/>
          <p:cNvSpPr/>
          <p:nvPr/>
        </p:nvSpPr>
        <p:spPr>
          <a:xfrm>
            <a:off x="143435" y="74041"/>
            <a:ext cx="11897538" cy="646331"/>
          </a:xfrm>
          <a:prstGeom prst="rect">
            <a:avLst/>
          </a:prstGeom>
          <a:solidFill>
            <a:srgbClr val="8A828D"/>
          </a:solidFill>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9321921" y="5991619"/>
            <a:ext cx="2719052" cy="737680"/>
          </a:xfrm>
          <a:prstGeom prst="rect">
            <a:avLst/>
          </a:prstGeom>
        </p:spPr>
      </p:pic>
      <p:cxnSp>
        <p:nvCxnSpPr>
          <p:cNvPr id="9" name="Straight Connector 8"/>
          <p:cNvCxnSpPr/>
          <p:nvPr/>
        </p:nvCxnSpPr>
        <p:spPr>
          <a:xfrm>
            <a:off x="143435" y="6729299"/>
            <a:ext cx="1103107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43433" y="74041"/>
            <a:ext cx="5865481" cy="646331"/>
          </a:xfrm>
          <a:prstGeom prst="rect">
            <a:avLst/>
          </a:prstGeom>
          <a:noFill/>
          <a:ln w="28575">
            <a:noFill/>
          </a:ln>
        </p:spPr>
        <p:txBody>
          <a:bodyPr wrap="square" rtlCol="0">
            <a:spAutoFit/>
          </a:bodyPr>
          <a:lstStyle/>
          <a:p>
            <a:pPr algn="ctr"/>
            <a:r>
              <a:rPr lang="en-US" sz="3600" dirty="0" smtClean="0">
                <a:solidFill>
                  <a:schemeClr val="bg1"/>
                </a:solidFill>
              </a:rPr>
              <a:t>STARK INSURANCE </a:t>
            </a:r>
            <a:endParaRPr lang="en-US" sz="3600" dirty="0">
              <a:solidFill>
                <a:schemeClr val="bg1"/>
              </a:solidFill>
            </a:endParaRPr>
          </a:p>
        </p:txBody>
      </p:sp>
      <p:sp>
        <p:nvSpPr>
          <p:cNvPr id="4" name="TextBox 3"/>
          <p:cNvSpPr txBox="1"/>
          <p:nvPr/>
        </p:nvSpPr>
        <p:spPr>
          <a:xfrm>
            <a:off x="143432" y="1072587"/>
            <a:ext cx="7487651"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solidFill>
                  <a:schemeClr val="bg1"/>
                </a:solidFill>
              </a:rPr>
              <a:t>Subsidiary of STARK INDUSTRIES</a:t>
            </a:r>
          </a:p>
          <a:p>
            <a:pPr marL="285750" indent="-285750">
              <a:buFont typeface="Arial" panose="020B0604020202020204" pitchFamily="34" charset="0"/>
              <a:buChar char="•"/>
            </a:pPr>
            <a:r>
              <a:rPr lang="en-US" sz="2400" dirty="0" smtClean="0">
                <a:solidFill>
                  <a:schemeClr val="bg1"/>
                </a:solidFill>
              </a:rPr>
              <a:t>Provide Plans in 47/50 States</a:t>
            </a:r>
          </a:p>
          <a:p>
            <a:pPr marL="285750" indent="-285750">
              <a:buFont typeface="Arial" panose="020B0604020202020204" pitchFamily="34" charset="0"/>
              <a:buChar char="•"/>
            </a:pPr>
            <a:r>
              <a:rPr lang="en-US" sz="2400" dirty="0" smtClean="0">
                <a:solidFill>
                  <a:schemeClr val="bg1"/>
                </a:solidFill>
              </a:rPr>
              <a:t>Insure over 15 million Americans </a:t>
            </a:r>
          </a:p>
          <a:p>
            <a:pPr marL="285750" indent="-285750">
              <a:buFont typeface="Arial" panose="020B0604020202020204" pitchFamily="34" charset="0"/>
              <a:buChar char="•"/>
            </a:pPr>
            <a:r>
              <a:rPr lang="en-US" sz="2400" dirty="0" smtClean="0">
                <a:solidFill>
                  <a:schemeClr val="bg1"/>
                </a:solidFill>
              </a:rPr>
              <a:t>Constantly looking for ways to reduce risk </a:t>
            </a:r>
          </a:p>
          <a:p>
            <a:pPr marL="285750" indent="-285750">
              <a:buFont typeface="Arial" panose="020B0604020202020204" pitchFamily="34" charset="0"/>
              <a:buChar char="•"/>
            </a:pPr>
            <a:r>
              <a:rPr lang="en-US" sz="2400" dirty="0" smtClean="0">
                <a:solidFill>
                  <a:schemeClr val="bg1"/>
                </a:solidFill>
              </a:rPr>
              <a:t>Provide a safety net for their customers for damages to vehicles and medical expenses</a:t>
            </a:r>
          </a:p>
          <a:p>
            <a:pPr marL="285750" indent="-285750">
              <a:buFont typeface="Arial" panose="020B0604020202020204" pitchFamily="34" charset="0"/>
              <a:buChar char="•"/>
            </a:pPr>
            <a:r>
              <a:rPr lang="en-US" sz="2400" dirty="0" smtClean="0">
                <a:solidFill>
                  <a:schemeClr val="bg1"/>
                </a:solidFill>
              </a:rPr>
              <a:t>Looking into predictive analytics as a cost cutting/revenue generation measure</a:t>
            </a:r>
          </a:p>
          <a:p>
            <a:pPr marL="285750" indent="-285750">
              <a:buFont typeface="Arial" panose="020B0604020202020204" pitchFamily="34" charset="0"/>
              <a:buChar char="•"/>
            </a:pPr>
            <a:r>
              <a:rPr lang="en-US" sz="2400" dirty="0" smtClean="0">
                <a:solidFill>
                  <a:schemeClr val="bg1"/>
                </a:solidFill>
              </a:rPr>
              <a:t>Headquarters: 52 Discovery </a:t>
            </a:r>
            <a:r>
              <a:rPr lang="en-US" sz="2400" dirty="0" err="1" smtClean="0">
                <a:solidFill>
                  <a:schemeClr val="bg1"/>
                </a:solidFill>
              </a:rPr>
              <a:t>Dr</a:t>
            </a:r>
            <a:r>
              <a:rPr lang="en-US" sz="2400" dirty="0" smtClean="0">
                <a:solidFill>
                  <a:schemeClr val="bg1"/>
                </a:solidFill>
              </a:rPr>
              <a:t>, Irvine CA 92618</a:t>
            </a:r>
          </a:p>
        </p:txBody>
      </p:sp>
      <p:sp>
        <p:nvSpPr>
          <p:cNvPr id="14" name="Right Triangle 13"/>
          <p:cNvSpPr/>
          <p:nvPr/>
        </p:nvSpPr>
        <p:spPr>
          <a:xfrm flipH="1" flipV="1">
            <a:off x="5277394" y="74040"/>
            <a:ext cx="6763579" cy="646332"/>
          </a:xfrm>
          <a:prstGeom prst="rtTriangle">
            <a:avLst/>
          </a:prstGeom>
          <a:solidFill>
            <a:schemeClr val="tx1"/>
          </a:solidFill>
          <a:ln>
            <a:no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7844787" y="1072588"/>
            <a:ext cx="3780779" cy="2652248"/>
          </a:xfrm>
          <a:prstGeom prst="rect">
            <a:avLst/>
          </a:prstGeom>
        </p:spPr>
      </p:pic>
      <p:pic>
        <p:nvPicPr>
          <p:cNvPr id="10" name="Picture 9"/>
          <p:cNvPicPr>
            <a:picLocks noChangeAspect="1"/>
          </p:cNvPicPr>
          <p:nvPr/>
        </p:nvPicPr>
        <p:blipFill>
          <a:blip r:embed="rId4"/>
          <a:stretch>
            <a:fillRect/>
          </a:stretch>
        </p:blipFill>
        <p:spPr>
          <a:xfrm>
            <a:off x="499140" y="4487923"/>
            <a:ext cx="4632390" cy="1920898"/>
          </a:xfrm>
          <a:prstGeom prst="rect">
            <a:avLst/>
          </a:prstGeom>
        </p:spPr>
      </p:pic>
      <p:pic>
        <p:nvPicPr>
          <p:cNvPr id="11" name="Picture 10"/>
          <p:cNvPicPr>
            <a:picLocks noChangeAspect="1"/>
          </p:cNvPicPr>
          <p:nvPr/>
        </p:nvPicPr>
        <p:blipFill rotWithShape="1">
          <a:blip r:embed="rId5"/>
          <a:srcRect l="35239" r="28074"/>
          <a:stretch/>
        </p:blipFill>
        <p:spPr>
          <a:xfrm>
            <a:off x="6550429" y="4175555"/>
            <a:ext cx="1537856" cy="2305514"/>
          </a:xfrm>
          <a:prstGeom prst="rect">
            <a:avLst/>
          </a:prstGeom>
        </p:spPr>
      </p:pic>
    </p:spTree>
    <p:extLst>
      <p:ext uri="{BB962C8B-B14F-4D97-AF65-F5344CB8AC3E}">
        <p14:creationId xmlns:p14="http://schemas.microsoft.com/office/powerpoint/2010/main" val="1225814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5C00"/>
        </a:solidFill>
        <a:effectLst/>
      </p:bgPr>
    </p:bg>
    <p:spTree>
      <p:nvGrpSpPr>
        <p:cNvPr id="1" name=""/>
        <p:cNvGrpSpPr/>
        <p:nvPr/>
      </p:nvGrpSpPr>
      <p:grpSpPr>
        <a:xfrm>
          <a:off x="0" y="0"/>
          <a:ext cx="0" cy="0"/>
          <a:chOff x="0" y="0"/>
          <a:chExt cx="0" cy="0"/>
        </a:xfrm>
      </p:grpSpPr>
      <p:sp>
        <p:nvSpPr>
          <p:cNvPr id="5" name="Rectangle 4"/>
          <p:cNvSpPr/>
          <p:nvPr/>
        </p:nvSpPr>
        <p:spPr>
          <a:xfrm>
            <a:off x="143435" y="74041"/>
            <a:ext cx="11897538" cy="646331"/>
          </a:xfrm>
          <a:prstGeom prst="rect">
            <a:avLst/>
          </a:prstGeom>
          <a:solidFill>
            <a:srgbClr val="8A828D"/>
          </a:solidFill>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9321921" y="5991619"/>
            <a:ext cx="2719052" cy="737680"/>
          </a:xfrm>
          <a:prstGeom prst="rect">
            <a:avLst/>
          </a:prstGeom>
        </p:spPr>
      </p:pic>
      <p:cxnSp>
        <p:nvCxnSpPr>
          <p:cNvPr id="9" name="Straight Connector 8"/>
          <p:cNvCxnSpPr/>
          <p:nvPr/>
        </p:nvCxnSpPr>
        <p:spPr>
          <a:xfrm>
            <a:off x="143435" y="6729299"/>
            <a:ext cx="1103107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43433" y="74041"/>
            <a:ext cx="5865481" cy="646331"/>
          </a:xfrm>
          <a:prstGeom prst="rect">
            <a:avLst/>
          </a:prstGeom>
          <a:noFill/>
          <a:ln w="28575">
            <a:noFill/>
          </a:ln>
        </p:spPr>
        <p:txBody>
          <a:bodyPr wrap="square" rtlCol="0">
            <a:spAutoFit/>
          </a:bodyPr>
          <a:lstStyle/>
          <a:p>
            <a:pPr algn="ctr"/>
            <a:r>
              <a:rPr lang="en-US" sz="3600" dirty="0" smtClean="0">
                <a:solidFill>
                  <a:schemeClr val="bg1"/>
                </a:solidFill>
              </a:rPr>
              <a:t>Purpose </a:t>
            </a:r>
            <a:endParaRPr lang="en-US" sz="3600" dirty="0">
              <a:solidFill>
                <a:schemeClr val="bg1"/>
              </a:solidFill>
            </a:endParaRPr>
          </a:p>
        </p:txBody>
      </p:sp>
      <p:sp>
        <p:nvSpPr>
          <p:cNvPr id="4" name="TextBox 3"/>
          <p:cNvSpPr txBox="1"/>
          <p:nvPr/>
        </p:nvSpPr>
        <p:spPr>
          <a:xfrm>
            <a:off x="143432" y="1072587"/>
            <a:ext cx="5043709"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solidFill>
                  <a:schemeClr val="bg1"/>
                </a:solidFill>
              </a:rPr>
              <a:t>Use Crash Report sampling System data to predict</a:t>
            </a:r>
          </a:p>
          <a:p>
            <a:pPr marL="742950" lvl="1" indent="-285750">
              <a:buFont typeface="Arial" panose="020B0604020202020204" pitchFamily="34" charset="0"/>
              <a:buChar char="•"/>
            </a:pPr>
            <a:r>
              <a:rPr lang="en-US" sz="2400" dirty="0" smtClean="0">
                <a:solidFill>
                  <a:schemeClr val="bg1"/>
                </a:solidFill>
              </a:rPr>
              <a:t>Crash injury severity current policy holders</a:t>
            </a:r>
          </a:p>
          <a:p>
            <a:pPr marL="742950" lvl="1" indent="-285750">
              <a:buFont typeface="Arial" panose="020B0604020202020204" pitchFamily="34" charset="0"/>
              <a:buChar char="•"/>
            </a:pPr>
            <a:r>
              <a:rPr lang="en-US" sz="2400" dirty="0" smtClean="0">
                <a:solidFill>
                  <a:schemeClr val="bg1"/>
                </a:solidFill>
              </a:rPr>
              <a:t>Crash injury severity in application process for insurance</a:t>
            </a:r>
          </a:p>
          <a:p>
            <a:pPr marL="285750" indent="-285750">
              <a:buFont typeface="Arial" panose="020B0604020202020204" pitchFamily="34" charset="0"/>
              <a:buChar char="•"/>
            </a:pPr>
            <a:r>
              <a:rPr lang="en-US" sz="2400" dirty="0" smtClean="0">
                <a:solidFill>
                  <a:schemeClr val="bg1"/>
                </a:solidFill>
              </a:rPr>
              <a:t>Provide value to Stakeholders</a:t>
            </a:r>
          </a:p>
          <a:p>
            <a:pPr marL="742950" lvl="1" indent="-285750">
              <a:buFont typeface="Arial" panose="020B0604020202020204" pitchFamily="34" charset="0"/>
              <a:buChar char="•"/>
            </a:pPr>
            <a:r>
              <a:rPr lang="en-US" sz="2400" dirty="0" smtClean="0">
                <a:solidFill>
                  <a:schemeClr val="bg1"/>
                </a:solidFill>
              </a:rPr>
              <a:t>Increase Revenue for shareholders</a:t>
            </a:r>
          </a:p>
          <a:p>
            <a:pPr marL="742950" lvl="1" indent="-285750">
              <a:buFont typeface="Arial" panose="020B0604020202020204" pitchFamily="34" charset="0"/>
              <a:buChar char="•"/>
            </a:pPr>
            <a:r>
              <a:rPr lang="en-US" sz="2400" dirty="0" smtClean="0">
                <a:solidFill>
                  <a:schemeClr val="bg1"/>
                </a:solidFill>
              </a:rPr>
              <a:t>Reduce costs for company</a:t>
            </a:r>
          </a:p>
          <a:p>
            <a:pPr marL="742950" lvl="1" indent="-285750">
              <a:buFont typeface="Arial" panose="020B0604020202020204" pitchFamily="34" charset="0"/>
              <a:buChar char="•"/>
            </a:pPr>
            <a:r>
              <a:rPr lang="en-US" sz="2400" dirty="0" smtClean="0">
                <a:solidFill>
                  <a:schemeClr val="bg1"/>
                </a:solidFill>
              </a:rPr>
              <a:t>Improve relations with medical community</a:t>
            </a:r>
          </a:p>
          <a:p>
            <a:pPr marL="742950" lvl="1" indent="-285750">
              <a:buFont typeface="Arial" panose="020B0604020202020204" pitchFamily="34" charset="0"/>
              <a:buChar char="•"/>
            </a:pPr>
            <a:r>
              <a:rPr lang="en-US" sz="2400" dirty="0" smtClean="0">
                <a:solidFill>
                  <a:schemeClr val="bg1"/>
                </a:solidFill>
              </a:rPr>
              <a:t>Lower costs for some clients</a:t>
            </a:r>
          </a:p>
        </p:txBody>
      </p:sp>
      <p:sp>
        <p:nvSpPr>
          <p:cNvPr id="14" name="Right Triangle 13"/>
          <p:cNvSpPr/>
          <p:nvPr/>
        </p:nvSpPr>
        <p:spPr>
          <a:xfrm flipH="1" flipV="1">
            <a:off x="5277394" y="74040"/>
            <a:ext cx="6763579" cy="646332"/>
          </a:xfrm>
          <a:prstGeom prst="rtTriangle">
            <a:avLst/>
          </a:prstGeom>
          <a:solidFill>
            <a:schemeClr val="tx1"/>
          </a:solidFill>
          <a:ln>
            <a:no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8921549" y="1458052"/>
            <a:ext cx="2890837" cy="1679438"/>
          </a:xfrm>
          <a:prstGeom prst="rect">
            <a:avLst/>
          </a:prstGeom>
        </p:spPr>
      </p:pic>
      <p:pic>
        <p:nvPicPr>
          <p:cNvPr id="6" name="Picture 5"/>
          <p:cNvPicPr>
            <a:picLocks noChangeAspect="1"/>
          </p:cNvPicPr>
          <p:nvPr/>
        </p:nvPicPr>
        <p:blipFill rotWithShape="1">
          <a:blip r:embed="rId4"/>
          <a:srcRect b="19940"/>
          <a:stretch/>
        </p:blipFill>
        <p:spPr>
          <a:xfrm>
            <a:off x="5583382" y="1458052"/>
            <a:ext cx="3145029" cy="1679437"/>
          </a:xfrm>
          <a:prstGeom prst="rect">
            <a:avLst/>
          </a:prstGeom>
        </p:spPr>
      </p:pic>
    </p:spTree>
    <p:extLst>
      <p:ext uri="{BB962C8B-B14F-4D97-AF65-F5344CB8AC3E}">
        <p14:creationId xmlns:p14="http://schemas.microsoft.com/office/powerpoint/2010/main" val="3799758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5C00"/>
        </a:solidFill>
        <a:effectLst/>
      </p:bgPr>
    </p:bg>
    <p:spTree>
      <p:nvGrpSpPr>
        <p:cNvPr id="1" name=""/>
        <p:cNvGrpSpPr/>
        <p:nvPr/>
      </p:nvGrpSpPr>
      <p:grpSpPr>
        <a:xfrm>
          <a:off x="0" y="0"/>
          <a:ext cx="0" cy="0"/>
          <a:chOff x="0" y="0"/>
          <a:chExt cx="0" cy="0"/>
        </a:xfrm>
      </p:grpSpPr>
      <p:sp>
        <p:nvSpPr>
          <p:cNvPr id="5" name="Rectangle 4"/>
          <p:cNvSpPr/>
          <p:nvPr/>
        </p:nvSpPr>
        <p:spPr>
          <a:xfrm>
            <a:off x="143435" y="74041"/>
            <a:ext cx="11897538" cy="646331"/>
          </a:xfrm>
          <a:prstGeom prst="rect">
            <a:avLst/>
          </a:prstGeom>
          <a:solidFill>
            <a:srgbClr val="8A828D"/>
          </a:solidFill>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9321921" y="5991619"/>
            <a:ext cx="2719052" cy="737680"/>
          </a:xfrm>
          <a:prstGeom prst="rect">
            <a:avLst/>
          </a:prstGeom>
        </p:spPr>
      </p:pic>
      <p:cxnSp>
        <p:nvCxnSpPr>
          <p:cNvPr id="9" name="Straight Connector 8"/>
          <p:cNvCxnSpPr/>
          <p:nvPr/>
        </p:nvCxnSpPr>
        <p:spPr>
          <a:xfrm>
            <a:off x="143435" y="6729299"/>
            <a:ext cx="1103107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43433" y="74041"/>
            <a:ext cx="5865481" cy="646331"/>
          </a:xfrm>
          <a:prstGeom prst="rect">
            <a:avLst/>
          </a:prstGeom>
          <a:noFill/>
          <a:ln w="28575">
            <a:noFill/>
          </a:ln>
        </p:spPr>
        <p:txBody>
          <a:bodyPr wrap="square" rtlCol="0">
            <a:spAutoFit/>
          </a:bodyPr>
          <a:lstStyle/>
          <a:p>
            <a:pPr algn="ctr"/>
            <a:r>
              <a:rPr lang="en-US" sz="3600" dirty="0" smtClean="0">
                <a:solidFill>
                  <a:schemeClr val="bg1"/>
                </a:solidFill>
              </a:rPr>
              <a:t>Project Team </a:t>
            </a:r>
            <a:endParaRPr lang="en-US" sz="3600" dirty="0">
              <a:solidFill>
                <a:schemeClr val="bg1"/>
              </a:solidFill>
            </a:endParaRPr>
          </a:p>
        </p:txBody>
      </p:sp>
      <p:sp>
        <p:nvSpPr>
          <p:cNvPr id="4" name="TextBox 3"/>
          <p:cNvSpPr txBox="1"/>
          <p:nvPr/>
        </p:nvSpPr>
        <p:spPr>
          <a:xfrm>
            <a:off x="143432" y="1072587"/>
            <a:ext cx="7512589"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solidFill>
                  <a:schemeClr val="bg1"/>
                </a:solidFill>
              </a:rPr>
              <a:t>Project owner: CEO, Tony Stark</a:t>
            </a:r>
          </a:p>
          <a:p>
            <a:pPr marL="285750" indent="-285750">
              <a:buFont typeface="Arial" panose="020B0604020202020204" pitchFamily="34" charset="0"/>
              <a:buChar char="•"/>
            </a:pPr>
            <a:r>
              <a:rPr lang="en-US" sz="2400" dirty="0" smtClean="0">
                <a:solidFill>
                  <a:schemeClr val="bg1"/>
                </a:solidFill>
              </a:rPr>
              <a:t>Risk Profiling Expert: Director of Risk, Pepper </a:t>
            </a:r>
          </a:p>
          <a:p>
            <a:pPr marL="285750" indent="-285750">
              <a:buFont typeface="Arial" panose="020B0604020202020204" pitchFamily="34" charset="0"/>
              <a:buChar char="•"/>
            </a:pPr>
            <a:r>
              <a:rPr lang="en-US" sz="2400" dirty="0" smtClean="0">
                <a:solidFill>
                  <a:schemeClr val="bg1"/>
                </a:solidFill>
              </a:rPr>
              <a:t>Car Insurance SME: Director of Customer Service Happy</a:t>
            </a:r>
          </a:p>
          <a:p>
            <a:pPr marL="285750" indent="-285750">
              <a:buFont typeface="Arial" panose="020B0604020202020204" pitchFamily="34" charset="0"/>
              <a:buChar char="•"/>
            </a:pPr>
            <a:r>
              <a:rPr lang="en-US" sz="2400" dirty="0" smtClean="0">
                <a:solidFill>
                  <a:schemeClr val="bg1"/>
                </a:solidFill>
              </a:rPr>
              <a:t>Application Development: CIO, Peter Parker</a:t>
            </a:r>
          </a:p>
          <a:p>
            <a:pPr marL="285750" indent="-285750">
              <a:buFont typeface="Arial" panose="020B0604020202020204" pitchFamily="34" charset="0"/>
              <a:buChar char="•"/>
            </a:pPr>
            <a:r>
              <a:rPr lang="en-US" sz="2400" dirty="0" smtClean="0">
                <a:solidFill>
                  <a:schemeClr val="bg1"/>
                </a:solidFill>
              </a:rPr>
              <a:t>Data-Mining: Data-Mining Team</a:t>
            </a:r>
            <a:endParaRPr lang="en-US" dirty="0">
              <a:solidFill>
                <a:schemeClr val="bg1"/>
              </a:solidFill>
            </a:endParaRPr>
          </a:p>
        </p:txBody>
      </p:sp>
      <p:sp>
        <p:nvSpPr>
          <p:cNvPr id="14" name="Right Triangle 13"/>
          <p:cNvSpPr/>
          <p:nvPr/>
        </p:nvSpPr>
        <p:spPr>
          <a:xfrm flipH="1" flipV="1">
            <a:off x="5277394" y="74040"/>
            <a:ext cx="6763579" cy="646332"/>
          </a:xfrm>
          <a:prstGeom prst="rtTriangle">
            <a:avLst/>
          </a:prstGeom>
          <a:solidFill>
            <a:schemeClr val="tx1"/>
          </a:solidFill>
          <a:ln>
            <a:no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19330" y="3999956"/>
            <a:ext cx="1588117" cy="2274153"/>
          </a:xfrm>
          <a:prstGeom prst="rect">
            <a:avLst/>
          </a:prstGeom>
        </p:spPr>
      </p:pic>
      <p:pic>
        <p:nvPicPr>
          <p:cNvPr id="6" name="Picture 5"/>
          <p:cNvPicPr>
            <a:picLocks noChangeAspect="1"/>
          </p:cNvPicPr>
          <p:nvPr/>
        </p:nvPicPr>
        <p:blipFill rotWithShape="1">
          <a:blip r:embed="rId4"/>
          <a:srcRect l="29265" r="28331"/>
          <a:stretch/>
        </p:blipFill>
        <p:spPr>
          <a:xfrm>
            <a:off x="2344729" y="3992546"/>
            <a:ext cx="1713456" cy="2274153"/>
          </a:xfrm>
          <a:prstGeom prst="rect">
            <a:avLst/>
          </a:prstGeom>
        </p:spPr>
      </p:pic>
      <p:pic>
        <p:nvPicPr>
          <p:cNvPr id="8" name="Picture 7"/>
          <p:cNvPicPr>
            <a:picLocks noChangeAspect="1"/>
          </p:cNvPicPr>
          <p:nvPr/>
        </p:nvPicPr>
        <p:blipFill>
          <a:blip r:embed="rId5"/>
          <a:stretch>
            <a:fillRect/>
          </a:stretch>
        </p:blipFill>
        <p:spPr>
          <a:xfrm>
            <a:off x="6490790" y="3992546"/>
            <a:ext cx="1455458" cy="2274153"/>
          </a:xfrm>
          <a:prstGeom prst="rect">
            <a:avLst/>
          </a:prstGeom>
        </p:spPr>
      </p:pic>
      <p:pic>
        <p:nvPicPr>
          <p:cNvPr id="10" name="Picture 9"/>
          <p:cNvPicPr>
            <a:picLocks noChangeAspect="1"/>
          </p:cNvPicPr>
          <p:nvPr/>
        </p:nvPicPr>
        <p:blipFill rotWithShape="1">
          <a:blip r:embed="rId6"/>
          <a:srcRect l="17155" r="22317" b="15556"/>
          <a:stretch/>
        </p:blipFill>
        <p:spPr>
          <a:xfrm>
            <a:off x="4495467" y="3999956"/>
            <a:ext cx="1637607" cy="2274153"/>
          </a:xfrm>
          <a:prstGeom prst="rect">
            <a:avLst/>
          </a:prstGeom>
        </p:spPr>
      </p:pic>
      <p:sp>
        <p:nvSpPr>
          <p:cNvPr id="12" name="TextBox 11"/>
          <p:cNvSpPr txBox="1"/>
          <p:nvPr/>
        </p:nvSpPr>
        <p:spPr>
          <a:xfrm>
            <a:off x="319330" y="6174696"/>
            <a:ext cx="1588116" cy="369332"/>
          </a:xfrm>
          <a:prstGeom prst="rect">
            <a:avLst/>
          </a:prstGeom>
          <a:noFill/>
        </p:spPr>
        <p:txBody>
          <a:bodyPr wrap="square" rtlCol="0">
            <a:spAutoFit/>
          </a:bodyPr>
          <a:lstStyle/>
          <a:p>
            <a:pPr algn="ctr"/>
            <a:r>
              <a:rPr lang="en-US" dirty="0" smtClean="0">
                <a:solidFill>
                  <a:schemeClr val="bg1"/>
                </a:solidFill>
              </a:rPr>
              <a:t>Tony Stark</a:t>
            </a:r>
            <a:endParaRPr lang="en-US" dirty="0">
              <a:solidFill>
                <a:schemeClr val="bg1"/>
              </a:solidFill>
            </a:endParaRPr>
          </a:p>
        </p:txBody>
      </p:sp>
      <p:sp>
        <p:nvSpPr>
          <p:cNvPr id="15" name="TextBox 14"/>
          <p:cNvSpPr txBox="1"/>
          <p:nvPr/>
        </p:nvSpPr>
        <p:spPr>
          <a:xfrm>
            <a:off x="4495467" y="6175793"/>
            <a:ext cx="1637607" cy="369332"/>
          </a:xfrm>
          <a:prstGeom prst="rect">
            <a:avLst/>
          </a:prstGeom>
          <a:noFill/>
        </p:spPr>
        <p:txBody>
          <a:bodyPr wrap="square" rtlCol="0">
            <a:spAutoFit/>
          </a:bodyPr>
          <a:lstStyle/>
          <a:p>
            <a:pPr algn="ctr"/>
            <a:r>
              <a:rPr lang="en-US" dirty="0" smtClean="0">
                <a:solidFill>
                  <a:schemeClr val="bg1"/>
                </a:solidFill>
              </a:rPr>
              <a:t>Happy</a:t>
            </a:r>
            <a:endParaRPr lang="en-US" dirty="0">
              <a:solidFill>
                <a:schemeClr val="bg1"/>
              </a:solidFill>
            </a:endParaRPr>
          </a:p>
        </p:txBody>
      </p:sp>
      <p:sp>
        <p:nvSpPr>
          <p:cNvPr id="16" name="TextBox 15"/>
          <p:cNvSpPr txBox="1"/>
          <p:nvPr/>
        </p:nvSpPr>
        <p:spPr>
          <a:xfrm>
            <a:off x="2344729" y="6175793"/>
            <a:ext cx="1713455" cy="369332"/>
          </a:xfrm>
          <a:prstGeom prst="rect">
            <a:avLst/>
          </a:prstGeom>
          <a:noFill/>
        </p:spPr>
        <p:txBody>
          <a:bodyPr wrap="square" rtlCol="0">
            <a:spAutoFit/>
          </a:bodyPr>
          <a:lstStyle/>
          <a:p>
            <a:pPr algn="ctr"/>
            <a:r>
              <a:rPr lang="en-US" dirty="0" smtClean="0">
                <a:solidFill>
                  <a:schemeClr val="bg1"/>
                </a:solidFill>
              </a:rPr>
              <a:t>Pepper Potts</a:t>
            </a:r>
            <a:endParaRPr lang="en-US" dirty="0">
              <a:solidFill>
                <a:schemeClr val="bg1"/>
              </a:solidFill>
            </a:endParaRPr>
          </a:p>
        </p:txBody>
      </p:sp>
      <p:sp>
        <p:nvSpPr>
          <p:cNvPr id="17" name="TextBox 16"/>
          <p:cNvSpPr txBox="1"/>
          <p:nvPr/>
        </p:nvSpPr>
        <p:spPr>
          <a:xfrm>
            <a:off x="6490790" y="6175793"/>
            <a:ext cx="1540301" cy="369332"/>
          </a:xfrm>
          <a:prstGeom prst="rect">
            <a:avLst/>
          </a:prstGeom>
          <a:noFill/>
        </p:spPr>
        <p:txBody>
          <a:bodyPr wrap="square" rtlCol="0">
            <a:spAutoFit/>
          </a:bodyPr>
          <a:lstStyle/>
          <a:p>
            <a:pPr algn="ctr"/>
            <a:r>
              <a:rPr lang="en-US" dirty="0" smtClean="0">
                <a:solidFill>
                  <a:schemeClr val="bg1"/>
                </a:solidFill>
              </a:rPr>
              <a:t>Peter Parker</a:t>
            </a:r>
            <a:endParaRPr lang="en-US" dirty="0">
              <a:solidFill>
                <a:schemeClr val="bg1"/>
              </a:solidFill>
            </a:endParaRPr>
          </a:p>
        </p:txBody>
      </p:sp>
      <p:pic>
        <p:nvPicPr>
          <p:cNvPr id="13" name="Picture 12"/>
          <p:cNvPicPr>
            <a:picLocks noChangeAspect="1"/>
          </p:cNvPicPr>
          <p:nvPr/>
        </p:nvPicPr>
        <p:blipFill>
          <a:blip r:embed="rId7"/>
          <a:stretch>
            <a:fillRect/>
          </a:stretch>
        </p:blipFill>
        <p:spPr>
          <a:xfrm>
            <a:off x="8363815" y="1324981"/>
            <a:ext cx="3423633" cy="1925479"/>
          </a:xfrm>
          <a:prstGeom prst="rect">
            <a:avLst/>
          </a:prstGeom>
        </p:spPr>
      </p:pic>
      <p:sp>
        <p:nvSpPr>
          <p:cNvPr id="18" name="TextBox 17"/>
          <p:cNvSpPr txBox="1"/>
          <p:nvPr/>
        </p:nvSpPr>
        <p:spPr>
          <a:xfrm>
            <a:off x="8363814" y="3171329"/>
            <a:ext cx="3423633" cy="369332"/>
          </a:xfrm>
          <a:prstGeom prst="rect">
            <a:avLst/>
          </a:prstGeom>
          <a:noFill/>
        </p:spPr>
        <p:txBody>
          <a:bodyPr wrap="square" rtlCol="0">
            <a:spAutoFit/>
          </a:bodyPr>
          <a:lstStyle/>
          <a:p>
            <a:pPr algn="ctr"/>
            <a:r>
              <a:rPr lang="en-US" dirty="0" smtClean="0">
                <a:solidFill>
                  <a:schemeClr val="bg1"/>
                </a:solidFill>
              </a:rPr>
              <a:t>Data-Mining Team</a:t>
            </a:r>
            <a:endParaRPr lang="en-US" dirty="0">
              <a:solidFill>
                <a:schemeClr val="bg1"/>
              </a:solidFill>
            </a:endParaRPr>
          </a:p>
        </p:txBody>
      </p:sp>
    </p:spTree>
    <p:extLst>
      <p:ext uri="{BB962C8B-B14F-4D97-AF65-F5344CB8AC3E}">
        <p14:creationId xmlns:p14="http://schemas.microsoft.com/office/powerpoint/2010/main" val="177293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5C00"/>
        </a:solidFill>
        <a:effectLst/>
      </p:bgPr>
    </p:bg>
    <p:spTree>
      <p:nvGrpSpPr>
        <p:cNvPr id="1" name=""/>
        <p:cNvGrpSpPr/>
        <p:nvPr/>
      </p:nvGrpSpPr>
      <p:grpSpPr>
        <a:xfrm>
          <a:off x="0" y="0"/>
          <a:ext cx="0" cy="0"/>
          <a:chOff x="0" y="0"/>
          <a:chExt cx="0" cy="0"/>
        </a:xfrm>
      </p:grpSpPr>
      <p:sp>
        <p:nvSpPr>
          <p:cNvPr id="5" name="Rectangle 4"/>
          <p:cNvSpPr/>
          <p:nvPr/>
        </p:nvSpPr>
        <p:spPr>
          <a:xfrm>
            <a:off x="143435" y="74041"/>
            <a:ext cx="11897538" cy="646331"/>
          </a:xfrm>
          <a:prstGeom prst="rect">
            <a:avLst/>
          </a:prstGeom>
          <a:solidFill>
            <a:srgbClr val="8A828D"/>
          </a:solidFill>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9321921" y="5991619"/>
            <a:ext cx="2719052" cy="737680"/>
          </a:xfrm>
          <a:prstGeom prst="rect">
            <a:avLst/>
          </a:prstGeom>
        </p:spPr>
      </p:pic>
      <p:cxnSp>
        <p:nvCxnSpPr>
          <p:cNvPr id="9" name="Straight Connector 8"/>
          <p:cNvCxnSpPr/>
          <p:nvPr/>
        </p:nvCxnSpPr>
        <p:spPr>
          <a:xfrm>
            <a:off x="143435" y="6729299"/>
            <a:ext cx="1103107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43433" y="74041"/>
            <a:ext cx="5865481" cy="646331"/>
          </a:xfrm>
          <a:prstGeom prst="rect">
            <a:avLst/>
          </a:prstGeom>
          <a:noFill/>
          <a:ln w="28575">
            <a:noFill/>
          </a:ln>
        </p:spPr>
        <p:txBody>
          <a:bodyPr wrap="square" rtlCol="0">
            <a:spAutoFit/>
          </a:bodyPr>
          <a:lstStyle/>
          <a:p>
            <a:pPr algn="ctr"/>
            <a:r>
              <a:rPr lang="en-US" sz="3600" dirty="0" smtClean="0">
                <a:solidFill>
                  <a:schemeClr val="bg1"/>
                </a:solidFill>
              </a:rPr>
              <a:t>DATA-MINING TEAM </a:t>
            </a:r>
            <a:endParaRPr lang="en-US" sz="3600" dirty="0">
              <a:solidFill>
                <a:schemeClr val="bg1"/>
              </a:solidFill>
            </a:endParaRPr>
          </a:p>
        </p:txBody>
      </p:sp>
      <p:sp>
        <p:nvSpPr>
          <p:cNvPr id="4" name="TextBox 3"/>
          <p:cNvSpPr txBox="1"/>
          <p:nvPr/>
        </p:nvSpPr>
        <p:spPr>
          <a:xfrm>
            <a:off x="143433" y="1072587"/>
            <a:ext cx="4258750"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solidFill>
                  <a:schemeClr val="bg1"/>
                </a:solidFill>
              </a:rPr>
              <a:t>Kyle McCulloch</a:t>
            </a:r>
          </a:p>
          <a:p>
            <a:pPr marL="285750" indent="-285750">
              <a:buFont typeface="Arial" panose="020B0604020202020204" pitchFamily="34" charset="0"/>
              <a:buChar char="•"/>
            </a:pPr>
            <a:r>
              <a:rPr lang="en-US" sz="2400" dirty="0" smtClean="0">
                <a:solidFill>
                  <a:schemeClr val="bg1"/>
                </a:solidFill>
              </a:rPr>
              <a:t>Joshua Meyer</a:t>
            </a:r>
          </a:p>
          <a:p>
            <a:pPr marL="285750" indent="-285750">
              <a:buFont typeface="Arial" panose="020B0604020202020204" pitchFamily="34" charset="0"/>
              <a:buChar char="•"/>
            </a:pPr>
            <a:r>
              <a:rPr lang="en-US" sz="2400" dirty="0" smtClean="0">
                <a:solidFill>
                  <a:schemeClr val="bg1"/>
                </a:solidFill>
              </a:rPr>
              <a:t>Showrav Rifayat</a:t>
            </a:r>
          </a:p>
          <a:p>
            <a:pPr marL="285750" indent="-285750">
              <a:buFont typeface="Arial" panose="020B0604020202020204" pitchFamily="34" charset="0"/>
              <a:buChar char="•"/>
            </a:pPr>
            <a:r>
              <a:rPr lang="en-US" sz="2400" dirty="0" smtClean="0">
                <a:solidFill>
                  <a:schemeClr val="bg1"/>
                </a:solidFill>
              </a:rPr>
              <a:t>Jeremiah Hamilton</a:t>
            </a:r>
            <a:endParaRPr lang="en-US" dirty="0">
              <a:solidFill>
                <a:schemeClr val="bg1"/>
              </a:solidFill>
            </a:endParaRPr>
          </a:p>
        </p:txBody>
      </p:sp>
      <p:sp>
        <p:nvSpPr>
          <p:cNvPr id="14" name="Right Triangle 13"/>
          <p:cNvSpPr/>
          <p:nvPr/>
        </p:nvSpPr>
        <p:spPr>
          <a:xfrm flipH="1" flipV="1">
            <a:off x="5277394" y="74040"/>
            <a:ext cx="6763579" cy="646332"/>
          </a:xfrm>
          <a:prstGeom prst="rtTriangle">
            <a:avLst/>
          </a:prstGeom>
          <a:solidFill>
            <a:schemeClr val="tx1"/>
          </a:solidFill>
          <a:ln>
            <a:no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887104" y="4320043"/>
            <a:ext cx="6295092" cy="2143957"/>
          </a:xfrm>
          <a:prstGeom prst="rect">
            <a:avLst/>
          </a:prstGeom>
        </p:spPr>
      </p:pic>
      <p:pic>
        <p:nvPicPr>
          <p:cNvPr id="3" name="Picture 2"/>
          <p:cNvPicPr>
            <a:picLocks noChangeAspect="1"/>
          </p:cNvPicPr>
          <p:nvPr/>
        </p:nvPicPr>
        <p:blipFill rotWithShape="1">
          <a:blip r:embed="rId4"/>
          <a:srcRect l="30850" t="9741" r="22089" b="27832"/>
          <a:stretch/>
        </p:blipFill>
        <p:spPr>
          <a:xfrm>
            <a:off x="10306757" y="1170948"/>
            <a:ext cx="1547192" cy="2052397"/>
          </a:xfrm>
          <a:prstGeom prst="rect">
            <a:avLst/>
          </a:prstGeom>
        </p:spPr>
      </p:pic>
      <p:sp>
        <p:nvSpPr>
          <p:cNvPr id="10" name="TextBox 9"/>
          <p:cNvSpPr txBox="1"/>
          <p:nvPr/>
        </p:nvSpPr>
        <p:spPr>
          <a:xfrm>
            <a:off x="10261549" y="3171329"/>
            <a:ext cx="1637607" cy="369332"/>
          </a:xfrm>
          <a:prstGeom prst="rect">
            <a:avLst/>
          </a:prstGeom>
          <a:noFill/>
        </p:spPr>
        <p:txBody>
          <a:bodyPr wrap="square" rtlCol="0">
            <a:spAutoFit/>
          </a:bodyPr>
          <a:lstStyle/>
          <a:p>
            <a:pPr algn="ctr"/>
            <a:r>
              <a:rPr lang="en-US" dirty="0" smtClean="0">
                <a:solidFill>
                  <a:schemeClr val="bg1"/>
                </a:solidFill>
              </a:rPr>
              <a:t>Joshua</a:t>
            </a:r>
            <a:endParaRPr lang="en-US" dirty="0">
              <a:solidFill>
                <a:schemeClr val="bg1"/>
              </a:solidFill>
            </a:endParaRPr>
          </a:p>
        </p:txBody>
      </p:sp>
      <p:pic>
        <p:nvPicPr>
          <p:cNvPr id="6" name="Picture 5"/>
          <p:cNvPicPr>
            <a:picLocks noChangeAspect="1"/>
          </p:cNvPicPr>
          <p:nvPr/>
        </p:nvPicPr>
        <p:blipFill rotWithShape="1">
          <a:blip r:embed="rId5"/>
          <a:srcRect l="14100" r="12953"/>
          <a:stretch/>
        </p:blipFill>
        <p:spPr>
          <a:xfrm>
            <a:off x="8477795" y="1173876"/>
            <a:ext cx="1397726" cy="2049469"/>
          </a:xfrm>
          <a:prstGeom prst="rect">
            <a:avLst/>
          </a:prstGeom>
        </p:spPr>
      </p:pic>
      <p:sp>
        <p:nvSpPr>
          <p:cNvPr id="13" name="TextBox 12"/>
          <p:cNvSpPr txBox="1"/>
          <p:nvPr/>
        </p:nvSpPr>
        <p:spPr>
          <a:xfrm>
            <a:off x="8357854" y="3222186"/>
            <a:ext cx="1637607" cy="369332"/>
          </a:xfrm>
          <a:prstGeom prst="rect">
            <a:avLst/>
          </a:prstGeom>
          <a:noFill/>
        </p:spPr>
        <p:txBody>
          <a:bodyPr wrap="square" rtlCol="0">
            <a:spAutoFit/>
          </a:bodyPr>
          <a:lstStyle/>
          <a:p>
            <a:pPr algn="ctr"/>
            <a:r>
              <a:rPr lang="en-US" dirty="0" smtClean="0">
                <a:solidFill>
                  <a:schemeClr val="bg1"/>
                </a:solidFill>
              </a:rPr>
              <a:t>Showrav</a:t>
            </a:r>
            <a:endParaRPr lang="en-US" dirty="0">
              <a:solidFill>
                <a:schemeClr val="bg1"/>
              </a:solidFill>
            </a:endParaRPr>
          </a:p>
        </p:txBody>
      </p:sp>
      <p:pic>
        <p:nvPicPr>
          <p:cNvPr id="12" name="Picture 11"/>
          <p:cNvPicPr>
            <a:picLocks noChangeAspect="1"/>
          </p:cNvPicPr>
          <p:nvPr/>
        </p:nvPicPr>
        <p:blipFill rotWithShape="1">
          <a:blip r:embed="rId6"/>
          <a:srcRect l="12202" r="21842"/>
          <a:stretch/>
        </p:blipFill>
        <p:spPr>
          <a:xfrm>
            <a:off x="6693668" y="1170948"/>
            <a:ext cx="1352891" cy="2051238"/>
          </a:xfrm>
          <a:prstGeom prst="rect">
            <a:avLst/>
          </a:prstGeom>
        </p:spPr>
      </p:pic>
      <p:sp>
        <p:nvSpPr>
          <p:cNvPr id="15" name="TextBox 14"/>
          <p:cNvSpPr txBox="1"/>
          <p:nvPr/>
        </p:nvSpPr>
        <p:spPr>
          <a:xfrm>
            <a:off x="6587203" y="3222186"/>
            <a:ext cx="1637607" cy="369332"/>
          </a:xfrm>
          <a:prstGeom prst="rect">
            <a:avLst/>
          </a:prstGeom>
          <a:noFill/>
        </p:spPr>
        <p:txBody>
          <a:bodyPr wrap="square" rtlCol="0">
            <a:spAutoFit/>
          </a:bodyPr>
          <a:lstStyle/>
          <a:p>
            <a:pPr algn="ctr"/>
            <a:r>
              <a:rPr lang="en-US" dirty="0" smtClean="0">
                <a:solidFill>
                  <a:schemeClr val="bg1"/>
                </a:solidFill>
              </a:rPr>
              <a:t>Jeremiah</a:t>
            </a:r>
            <a:endParaRPr lang="en-US" dirty="0">
              <a:solidFill>
                <a:schemeClr val="bg1"/>
              </a:solidFill>
            </a:endParaRPr>
          </a:p>
        </p:txBody>
      </p:sp>
      <p:pic>
        <p:nvPicPr>
          <p:cNvPr id="16" name="Picture 15"/>
          <p:cNvPicPr>
            <a:picLocks noChangeAspect="1"/>
          </p:cNvPicPr>
          <p:nvPr/>
        </p:nvPicPr>
        <p:blipFill>
          <a:blip r:embed="rId7"/>
          <a:stretch>
            <a:fillRect/>
          </a:stretch>
        </p:blipFill>
        <p:spPr>
          <a:xfrm>
            <a:off x="4640714" y="1170948"/>
            <a:ext cx="1585489" cy="2051238"/>
          </a:xfrm>
          <a:prstGeom prst="rect">
            <a:avLst/>
          </a:prstGeom>
        </p:spPr>
      </p:pic>
      <p:sp>
        <p:nvSpPr>
          <p:cNvPr id="18" name="TextBox 17"/>
          <p:cNvSpPr txBox="1"/>
          <p:nvPr/>
        </p:nvSpPr>
        <p:spPr>
          <a:xfrm>
            <a:off x="4614654" y="3242474"/>
            <a:ext cx="1637607" cy="369332"/>
          </a:xfrm>
          <a:prstGeom prst="rect">
            <a:avLst/>
          </a:prstGeom>
          <a:noFill/>
        </p:spPr>
        <p:txBody>
          <a:bodyPr wrap="square" rtlCol="0">
            <a:spAutoFit/>
          </a:bodyPr>
          <a:lstStyle/>
          <a:p>
            <a:pPr algn="ctr"/>
            <a:r>
              <a:rPr lang="en-US" dirty="0" smtClean="0">
                <a:solidFill>
                  <a:schemeClr val="bg1"/>
                </a:solidFill>
              </a:rPr>
              <a:t>Kyle</a:t>
            </a:r>
            <a:endParaRPr lang="en-US" dirty="0">
              <a:solidFill>
                <a:schemeClr val="bg1"/>
              </a:solidFill>
            </a:endParaRPr>
          </a:p>
        </p:txBody>
      </p:sp>
    </p:spTree>
    <p:extLst>
      <p:ext uri="{BB962C8B-B14F-4D97-AF65-F5344CB8AC3E}">
        <p14:creationId xmlns:p14="http://schemas.microsoft.com/office/powerpoint/2010/main" val="4204059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A7500"/>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9321921" y="5991619"/>
            <a:ext cx="2719052" cy="737680"/>
          </a:xfrm>
          <a:prstGeom prst="rect">
            <a:avLst/>
          </a:prstGeom>
        </p:spPr>
      </p:pic>
      <p:cxnSp>
        <p:nvCxnSpPr>
          <p:cNvPr id="9" name="Straight Connector 8"/>
          <p:cNvCxnSpPr/>
          <p:nvPr/>
        </p:nvCxnSpPr>
        <p:spPr>
          <a:xfrm>
            <a:off x="143435" y="6729299"/>
            <a:ext cx="1103107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43435" y="169817"/>
            <a:ext cx="11905130" cy="18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stretch>
            <a:fillRect/>
          </a:stretch>
        </p:blipFill>
        <p:spPr>
          <a:xfrm>
            <a:off x="1173597" y="252819"/>
            <a:ext cx="10077561" cy="3792041"/>
          </a:xfrm>
          <a:prstGeom prst="rect">
            <a:avLst/>
          </a:prstGeom>
        </p:spPr>
      </p:pic>
    </p:spTree>
    <p:extLst>
      <p:ext uri="{BB962C8B-B14F-4D97-AF65-F5344CB8AC3E}">
        <p14:creationId xmlns:p14="http://schemas.microsoft.com/office/powerpoint/2010/main" val="3981311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5C00"/>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9321921" y="5991619"/>
            <a:ext cx="2719052" cy="737680"/>
          </a:xfrm>
          <a:prstGeom prst="rect">
            <a:avLst/>
          </a:prstGeom>
        </p:spPr>
      </p:pic>
      <p:cxnSp>
        <p:nvCxnSpPr>
          <p:cNvPr id="9" name="Straight Connector 8"/>
          <p:cNvCxnSpPr/>
          <p:nvPr/>
        </p:nvCxnSpPr>
        <p:spPr>
          <a:xfrm>
            <a:off x="143435" y="6729299"/>
            <a:ext cx="1103107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43435" y="169817"/>
            <a:ext cx="11905130" cy="18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6" name="Table 5"/>
          <p:cNvGraphicFramePr>
            <a:graphicFrameLocks noGrp="1"/>
          </p:cNvGraphicFramePr>
          <p:nvPr>
            <p:extLst>
              <p:ext uri="{D42A27DB-BD31-4B8C-83A1-F6EECF244321}">
                <p14:modId xmlns:p14="http://schemas.microsoft.com/office/powerpoint/2010/main" val="3911482759"/>
              </p:ext>
            </p:extLst>
          </p:nvPr>
        </p:nvGraphicFramePr>
        <p:xfrm>
          <a:off x="984599" y="1040527"/>
          <a:ext cx="10048629" cy="4465292"/>
        </p:xfrm>
        <a:graphic>
          <a:graphicData uri="http://schemas.openxmlformats.org/drawingml/2006/table">
            <a:tbl>
              <a:tblPr firstRow="1" firstCol="1" bandRow="1">
                <a:tableStyleId>{5C22544A-7EE6-4342-B048-85BDC9FD1C3A}</a:tableStyleId>
              </a:tblPr>
              <a:tblGrid>
                <a:gridCol w="1976589">
                  <a:extLst>
                    <a:ext uri="{9D8B030D-6E8A-4147-A177-3AD203B41FA5}">
                      <a16:colId xmlns:a16="http://schemas.microsoft.com/office/drawing/2014/main" val="2712801833"/>
                    </a:ext>
                  </a:extLst>
                </a:gridCol>
                <a:gridCol w="1899486">
                  <a:extLst>
                    <a:ext uri="{9D8B030D-6E8A-4147-A177-3AD203B41FA5}">
                      <a16:colId xmlns:a16="http://schemas.microsoft.com/office/drawing/2014/main" val="206637465"/>
                    </a:ext>
                  </a:extLst>
                </a:gridCol>
                <a:gridCol w="1991608">
                  <a:extLst>
                    <a:ext uri="{9D8B030D-6E8A-4147-A177-3AD203B41FA5}">
                      <a16:colId xmlns:a16="http://schemas.microsoft.com/office/drawing/2014/main" val="4202617457"/>
                    </a:ext>
                  </a:extLst>
                </a:gridCol>
                <a:gridCol w="1966576">
                  <a:extLst>
                    <a:ext uri="{9D8B030D-6E8A-4147-A177-3AD203B41FA5}">
                      <a16:colId xmlns:a16="http://schemas.microsoft.com/office/drawing/2014/main" val="634968092"/>
                    </a:ext>
                  </a:extLst>
                </a:gridCol>
                <a:gridCol w="2214370">
                  <a:extLst>
                    <a:ext uri="{9D8B030D-6E8A-4147-A177-3AD203B41FA5}">
                      <a16:colId xmlns:a16="http://schemas.microsoft.com/office/drawing/2014/main" val="745457318"/>
                    </a:ext>
                  </a:extLst>
                </a:gridCol>
              </a:tblGrid>
              <a:tr h="580709">
                <a:tc gridSpan="5">
                  <a:txBody>
                    <a:bodyPr/>
                    <a:lstStyle/>
                    <a:p>
                      <a:pPr marL="0" marR="0" algn="ctr">
                        <a:lnSpc>
                          <a:spcPct val="107000"/>
                        </a:lnSpc>
                        <a:spcBef>
                          <a:spcPts val="0"/>
                        </a:spcBef>
                        <a:spcAft>
                          <a:spcPts val="0"/>
                        </a:spcAft>
                      </a:pPr>
                      <a:r>
                        <a:rPr lang="en-US" sz="2800" dirty="0">
                          <a:effectLst/>
                        </a:rPr>
                        <a:t>Evaluation Criteria </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8A828D"/>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51574742"/>
                  </a:ext>
                </a:extLst>
              </a:tr>
              <a:tr h="703204">
                <a:tc>
                  <a:txBody>
                    <a:bodyPr/>
                    <a:lstStyle/>
                    <a:p>
                      <a:pPr marL="0" marR="0">
                        <a:lnSpc>
                          <a:spcPct val="107000"/>
                        </a:lnSpc>
                        <a:spcBef>
                          <a:spcPts val="0"/>
                        </a:spcBef>
                        <a:spcAft>
                          <a:spcPts val="0"/>
                        </a:spcAft>
                      </a:pPr>
                      <a:r>
                        <a:rPr lang="en-US" sz="2000">
                          <a:effectLst/>
                        </a:rPr>
                        <a:t>Criteria</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8A828D"/>
                    </a:solidFill>
                  </a:tcPr>
                </a:tc>
                <a:tc>
                  <a:txBody>
                    <a:bodyPr/>
                    <a:lstStyle/>
                    <a:p>
                      <a:pPr marL="0" marR="0">
                        <a:lnSpc>
                          <a:spcPct val="107000"/>
                        </a:lnSpc>
                        <a:spcBef>
                          <a:spcPts val="0"/>
                        </a:spcBef>
                        <a:spcAft>
                          <a:spcPts val="0"/>
                        </a:spcAft>
                      </a:pPr>
                      <a:r>
                        <a:rPr lang="en-US" sz="2000">
                          <a:solidFill>
                            <a:schemeClr val="bg1"/>
                          </a:solidFill>
                          <a:effectLst/>
                        </a:rPr>
                        <a:t>Minimum Threshold</a:t>
                      </a:r>
                      <a:endParaRPr lang="en-US"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8A828D"/>
                    </a:solidFill>
                  </a:tcPr>
                </a:tc>
                <a:tc>
                  <a:txBody>
                    <a:bodyPr/>
                    <a:lstStyle/>
                    <a:p>
                      <a:pPr marL="0" marR="0">
                        <a:lnSpc>
                          <a:spcPct val="107000"/>
                        </a:lnSpc>
                        <a:spcBef>
                          <a:spcPts val="0"/>
                        </a:spcBef>
                        <a:spcAft>
                          <a:spcPts val="0"/>
                        </a:spcAft>
                      </a:pPr>
                      <a:r>
                        <a:rPr lang="en-US" sz="2000" dirty="0">
                          <a:solidFill>
                            <a:schemeClr val="bg1"/>
                          </a:solidFill>
                          <a:effectLst/>
                        </a:rPr>
                        <a:t>Intermediate Threshold</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8A828D"/>
                    </a:solidFill>
                  </a:tcPr>
                </a:tc>
                <a:tc>
                  <a:txBody>
                    <a:bodyPr/>
                    <a:lstStyle/>
                    <a:p>
                      <a:pPr marL="0" marR="0">
                        <a:lnSpc>
                          <a:spcPct val="107000"/>
                        </a:lnSpc>
                        <a:spcBef>
                          <a:spcPts val="0"/>
                        </a:spcBef>
                        <a:spcAft>
                          <a:spcPts val="0"/>
                        </a:spcAft>
                      </a:pPr>
                      <a:r>
                        <a:rPr lang="en-US" sz="2000">
                          <a:solidFill>
                            <a:schemeClr val="bg1"/>
                          </a:solidFill>
                          <a:effectLst/>
                        </a:rPr>
                        <a:t>Ideal Threshold</a:t>
                      </a:r>
                      <a:endParaRPr lang="en-US"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8A828D"/>
                    </a:solidFill>
                  </a:tcPr>
                </a:tc>
                <a:tc>
                  <a:txBody>
                    <a:bodyPr/>
                    <a:lstStyle/>
                    <a:p>
                      <a:pPr marL="0" marR="0">
                        <a:lnSpc>
                          <a:spcPct val="107000"/>
                        </a:lnSpc>
                        <a:spcBef>
                          <a:spcPts val="0"/>
                        </a:spcBef>
                        <a:spcAft>
                          <a:spcPts val="0"/>
                        </a:spcAft>
                      </a:pPr>
                      <a:r>
                        <a:rPr lang="en-US" sz="2000">
                          <a:solidFill>
                            <a:schemeClr val="bg1"/>
                          </a:solidFill>
                          <a:effectLst/>
                        </a:rPr>
                        <a:t>Weight (Relative Importance)</a:t>
                      </a:r>
                      <a:endParaRPr lang="en-US"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8A828D"/>
                    </a:solidFill>
                  </a:tcPr>
                </a:tc>
                <a:extLst>
                  <a:ext uri="{0D108BD9-81ED-4DB2-BD59-A6C34878D82A}">
                    <a16:rowId xmlns:a16="http://schemas.microsoft.com/office/drawing/2014/main" val="2126418216"/>
                  </a:ext>
                </a:extLst>
              </a:tr>
              <a:tr h="529648">
                <a:tc>
                  <a:txBody>
                    <a:bodyPr/>
                    <a:lstStyle/>
                    <a:p>
                      <a:pPr marL="0" marR="0">
                        <a:lnSpc>
                          <a:spcPct val="107000"/>
                        </a:lnSpc>
                        <a:spcBef>
                          <a:spcPts val="0"/>
                        </a:spcBef>
                        <a:spcAft>
                          <a:spcPts val="0"/>
                        </a:spcAft>
                      </a:pPr>
                      <a:r>
                        <a:rPr lang="en-US" sz="2000">
                          <a:effectLst/>
                        </a:rPr>
                        <a:t>Accuracy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8A828D"/>
                    </a:solidFill>
                  </a:tcPr>
                </a:tc>
                <a:tc>
                  <a:txBody>
                    <a:bodyPr/>
                    <a:lstStyle/>
                    <a:p>
                      <a:pPr marL="0" marR="0">
                        <a:lnSpc>
                          <a:spcPct val="107000"/>
                        </a:lnSpc>
                        <a:spcBef>
                          <a:spcPts val="0"/>
                        </a:spcBef>
                        <a:spcAft>
                          <a:spcPts val="0"/>
                        </a:spcAft>
                      </a:pPr>
                      <a:r>
                        <a:rPr lang="en-US" sz="2000">
                          <a:solidFill>
                            <a:schemeClr val="bg1"/>
                          </a:solidFill>
                          <a:effectLst/>
                        </a:rPr>
                        <a:t>80%&lt;</a:t>
                      </a:r>
                      <a:endParaRPr lang="en-US"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8A828D"/>
                    </a:solidFill>
                  </a:tcPr>
                </a:tc>
                <a:tc>
                  <a:txBody>
                    <a:bodyPr/>
                    <a:lstStyle/>
                    <a:p>
                      <a:pPr marL="0" marR="0">
                        <a:lnSpc>
                          <a:spcPct val="107000"/>
                        </a:lnSpc>
                        <a:spcBef>
                          <a:spcPts val="0"/>
                        </a:spcBef>
                        <a:spcAft>
                          <a:spcPts val="0"/>
                        </a:spcAft>
                      </a:pPr>
                      <a:r>
                        <a:rPr lang="en-US" sz="2000">
                          <a:solidFill>
                            <a:schemeClr val="bg1"/>
                          </a:solidFill>
                          <a:effectLst/>
                        </a:rPr>
                        <a:t>85%&lt;</a:t>
                      </a:r>
                      <a:endParaRPr lang="en-US"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8A828D"/>
                    </a:solidFill>
                  </a:tcPr>
                </a:tc>
                <a:tc>
                  <a:txBody>
                    <a:bodyPr/>
                    <a:lstStyle/>
                    <a:p>
                      <a:pPr marL="0" marR="0">
                        <a:lnSpc>
                          <a:spcPct val="107000"/>
                        </a:lnSpc>
                        <a:spcBef>
                          <a:spcPts val="0"/>
                        </a:spcBef>
                        <a:spcAft>
                          <a:spcPts val="0"/>
                        </a:spcAft>
                      </a:pPr>
                      <a:r>
                        <a:rPr lang="en-US" sz="2000">
                          <a:solidFill>
                            <a:schemeClr val="bg1"/>
                          </a:solidFill>
                          <a:effectLst/>
                        </a:rPr>
                        <a:t>90%&lt;</a:t>
                      </a:r>
                      <a:endParaRPr lang="en-US"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8A828D"/>
                    </a:solidFill>
                  </a:tcPr>
                </a:tc>
                <a:tc>
                  <a:txBody>
                    <a:bodyPr/>
                    <a:lstStyle/>
                    <a:p>
                      <a:pPr marL="0" marR="0">
                        <a:lnSpc>
                          <a:spcPct val="107000"/>
                        </a:lnSpc>
                        <a:spcBef>
                          <a:spcPts val="0"/>
                        </a:spcBef>
                        <a:spcAft>
                          <a:spcPts val="0"/>
                        </a:spcAft>
                      </a:pPr>
                      <a:r>
                        <a:rPr lang="en-US" sz="2000">
                          <a:solidFill>
                            <a:schemeClr val="bg1"/>
                          </a:solidFill>
                          <a:effectLst/>
                        </a:rPr>
                        <a:t>.5</a:t>
                      </a:r>
                      <a:endParaRPr lang="en-US"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8A828D"/>
                    </a:solidFill>
                  </a:tcPr>
                </a:tc>
                <a:extLst>
                  <a:ext uri="{0D108BD9-81ED-4DB2-BD59-A6C34878D82A}">
                    <a16:rowId xmlns:a16="http://schemas.microsoft.com/office/drawing/2014/main" val="4049150262"/>
                  </a:ext>
                </a:extLst>
              </a:tr>
              <a:tr h="529648">
                <a:tc>
                  <a:txBody>
                    <a:bodyPr/>
                    <a:lstStyle/>
                    <a:p>
                      <a:pPr marL="0" marR="0">
                        <a:lnSpc>
                          <a:spcPct val="107000"/>
                        </a:lnSpc>
                        <a:spcBef>
                          <a:spcPts val="0"/>
                        </a:spcBef>
                        <a:spcAft>
                          <a:spcPts val="0"/>
                        </a:spcAft>
                      </a:pPr>
                      <a:r>
                        <a:rPr lang="en-US" sz="2000">
                          <a:effectLst/>
                        </a:rPr>
                        <a:t>Sensitivity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8A828D"/>
                    </a:solidFill>
                  </a:tcPr>
                </a:tc>
                <a:tc>
                  <a:txBody>
                    <a:bodyPr/>
                    <a:lstStyle/>
                    <a:p>
                      <a:pPr marL="0" marR="0">
                        <a:lnSpc>
                          <a:spcPct val="107000"/>
                        </a:lnSpc>
                        <a:spcBef>
                          <a:spcPts val="0"/>
                        </a:spcBef>
                        <a:spcAft>
                          <a:spcPts val="0"/>
                        </a:spcAft>
                      </a:pPr>
                      <a:r>
                        <a:rPr lang="en-US" sz="2000">
                          <a:solidFill>
                            <a:schemeClr val="bg1"/>
                          </a:solidFill>
                          <a:effectLst/>
                        </a:rPr>
                        <a:t>50%&lt;</a:t>
                      </a:r>
                      <a:endParaRPr lang="en-US"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8A828D"/>
                    </a:solidFill>
                  </a:tcPr>
                </a:tc>
                <a:tc>
                  <a:txBody>
                    <a:bodyPr/>
                    <a:lstStyle/>
                    <a:p>
                      <a:pPr marL="0" marR="0">
                        <a:lnSpc>
                          <a:spcPct val="107000"/>
                        </a:lnSpc>
                        <a:spcBef>
                          <a:spcPts val="0"/>
                        </a:spcBef>
                        <a:spcAft>
                          <a:spcPts val="0"/>
                        </a:spcAft>
                      </a:pPr>
                      <a:r>
                        <a:rPr lang="en-US" sz="2000">
                          <a:solidFill>
                            <a:schemeClr val="bg1"/>
                          </a:solidFill>
                          <a:effectLst/>
                        </a:rPr>
                        <a:t>60%&lt;</a:t>
                      </a:r>
                      <a:endParaRPr lang="en-US"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8A828D"/>
                    </a:solidFill>
                  </a:tcPr>
                </a:tc>
                <a:tc>
                  <a:txBody>
                    <a:bodyPr/>
                    <a:lstStyle/>
                    <a:p>
                      <a:pPr marL="0" marR="0">
                        <a:lnSpc>
                          <a:spcPct val="107000"/>
                        </a:lnSpc>
                        <a:spcBef>
                          <a:spcPts val="0"/>
                        </a:spcBef>
                        <a:spcAft>
                          <a:spcPts val="0"/>
                        </a:spcAft>
                      </a:pPr>
                      <a:r>
                        <a:rPr lang="en-US" sz="2000">
                          <a:solidFill>
                            <a:schemeClr val="bg1"/>
                          </a:solidFill>
                          <a:effectLst/>
                        </a:rPr>
                        <a:t>70%&lt;</a:t>
                      </a:r>
                      <a:endParaRPr lang="en-US"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8A828D"/>
                    </a:solidFill>
                  </a:tcPr>
                </a:tc>
                <a:tc>
                  <a:txBody>
                    <a:bodyPr/>
                    <a:lstStyle/>
                    <a:p>
                      <a:pPr marL="0" marR="0">
                        <a:lnSpc>
                          <a:spcPct val="107000"/>
                        </a:lnSpc>
                        <a:spcBef>
                          <a:spcPts val="0"/>
                        </a:spcBef>
                        <a:spcAft>
                          <a:spcPts val="0"/>
                        </a:spcAft>
                      </a:pPr>
                      <a:r>
                        <a:rPr lang="en-US" sz="2000">
                          <a:solidFill>
                            <a:schemeClr val="bg1"/>
                          </a:solidFill>
                          <a:effectLst/>
                        </a:rPr>
                        <a:t>.2</a:t>
                      </a:r>
                      <a:endParaRPr lang="en-US"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8A828D"/>
                    </a:solidFill>
                  </a:tcPr>
                </a:tc>
                <a:extLst>
                  <a:ext uri="{0D108BD9-81ED-4DB2-BD59-A6C34878D82A}">
                    <a16:rowId xmlns:a16="http://schemas.microsoft.com/office/drawing/2014/main" val="1183633665"/>
                  </a:ext>
                </a:extLst>
              </a:tr>
              <a:tr h="529648">
                <a:tc>
                  <a:txBody>
                    <a:bodyPr/>
                    <a:lstStyle/>
                    <a:p>
                      <a:pPr marL="0" marR="0">
                        <a:lnSpc>
                          <a:spcPct val="107000"/>
                        </a:lnSpc>
                        <a:spcBef>
                          <a:spcPts val="0"/>
                        </a:spcBef>
                        <a:spcAft>
                          <a:spcPts val="0"/>
                        </a:spcAft>
                      </a:pPr>
                      <a:r>
                        <a:rPr lang="en-US" sz="2000">
                          <a:effectLst/>
                        </a:rPr>
                        <a:t>Specificity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8A828D"/>
                    </a:solidFill>
                  </a:tcPr>
                </a:tc>
                <a:tc>
                  <a:txBody>
                    <a:bodyPr/>
                    <a:lstStyle/>
                    <a:p>
                      <a:pPr marL="0" marR="0">
                        <a:lnSpc>
                          <a:spcPct val="107000"/>
                        </a:lnSpc>
                        <a:spcBef>
                          <a:spcPts val="0"/>
                        </a:spcBef>
                        <a:spcAft>
                          <a:spcPts val="0"/>
                        </a:spcAft>
                      </a:pPr>
                      <a:r>
                        <a:rPr lang="en-US" sz="2000">
                          <a:solidFill>
                            <a:schemeClr val="bg1"/>
                          </a:solidFill>
                          <a:effectLst/>
                        </a:rPr>
                        <a:t>Not Required</a:t>
                      </a:r>
                      <a:endParaRPr lang="en-US"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8A828D"/>
                    </a:solidFill>
                  </a:tcPr>
                </a:tc>
                <a:tc>
                  <a:txBody>
                    <a:bodyPr/>
                    <a:lstStyle/>
                    <a:p>
                      <a:pPr marL="0" marR="0">
                        <a:lnSpc>
                          <a:spcPct val="107000"/>
                        </a:lnSpc>
                        <a:spcBef>
                          <a:spcPts val="0"/>
                        </a:spcBef>
                        <a:spcAft>
                          <a:spcPts val="0"/>
                        </a:spcAft>
                      </a:pPr>
                      <a:r>
                        <a:rPr lang="en-US" sz="2000">
                          <a:solidFill>
                            <a:schemeClr val="bg1"/>
                          </a:solidFill>
                          <a:effectLst/>
                        </a:rPr>
                        <a:t>60%&lt;</a:t>
                      </a:r>
                      <a:endParaRPr lang="en-US"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8A828D"/>
                    </a:solidFill>
                  </a:tcPr>
                </a:tc>
                <a:tc>
                  <a:txBody>
                    <a:bodyPr/>
                    <a:lstStyle/>
                    <a:p>
                      <a:pPr marL="0" marR="0">
                        <a:lnSpc>
                          <a:spcPct val="107000"/>
                        </a:lnSpc>
                        <a:spcBef>
                          <a:spcPts val="0"/>
                        </a:spcBef>
                        <a:spcAft>
                          <a:spcPts val="0"/>
                        </a:spcAft>
                      </a:pPr>
                      <a:r>
                        <a:rPr lang="en-US" sz="2000">
                          <a:solidFill>
                            <a:schemeClr val="bg1"/>
                          </a:solidFill>
                          <a:effectLst/>
                        </a:rPr>
                        <a:t>70%&lt;</a:t>
                      </a:r>
                      <a:endParaRPr lang="en-US"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8A828D"/>
                    </a:solidFill>
                  </a:tcPr>
                </a:tc>
                <a:tc>
                  <a:txBody>
                    <a:bodyPr/>
                    <a:lstStyle/>
                    <a:p>
                      <a:pPr marL="0" marR="0">
                        <a:lnSpc>
                          <a:spcPct val="107000"/>
                        </a:lnSpc>
                        <a:spcBef>
                          <a:spcPts val="0"/>
                        </a:spcBef>
                        <a:spcAft>
                          <a:spcPts val="0"/>
                        </a:spcAft>
                      </a:pPr>
                      <a:r>
                        <a:rPr lang="en-US" sz="2000">
                          <a:solidFill>
                            <a:schemeClr val="bg1"/>
                          </a:solidFill>
                          <a:effectLst/>
                        </a:rPr>
                        <a:t>.1</a:t>
                      </a:r>
                      <a:endParaRPr lang="en-US"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8A828D"/>
                    </a:solidFill>
                  </a:tcPr>
                </a:tc>
                <a:extLst>
                  <a:ext uri="{0D108BD9-81ED-4DB2-BD59-A6C34878D82A}">
                    <a16:rowId xmlns:a16="http://schemas.microsoft.com/office/drawing/2014/main" val="3123084066"/>
                  </a:ext>
                </a:extLst>
              </a:tr>
              <a:tr h="1062787">
                <a:tc>
                  <a:txBody>
                    <a:bodyPr/>
                    <a:lstStyle/>
                    <a:p>
                      <a:pPr marL="0" marR="0">
                        <a:lnSpc>
                          <a:spcPct val="107000"/>
                        </a:lnSpc>
                        <a:spcBef>
                          <a:spcPts val="0"/>
                        </a:spcBef>
                        <a:spcAft>
                          <a:spcPts val="0"/>
                        </a:spcAft>
                      </a:pPr>
                      <a:r>
                        <a:rPr lang="en-US" sz="2000">
                          <a:effectLst/>
                        </a:rPr>
                        <a:t>Explanatory Power</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8A828D"/>
                    </a:solidFill>
                  </a:tcPr>
                </a:tc>
                <a:tc>
                  <a:txBody>
                    <a:bodyPr/>
                    <a:lstStyle/>
                    <a:p>
                      <a:pPr marL="0" marR="0">
                        <a:lnSpc>
                          <a:spcPct val="107000"/>
                        </a:lnSpc>
                        <a:spcBef>
                          <a:spcPts val="0"/>
                        </a:spcBef>
                        <a:spcAft>
                          <a:spcPts val="0"/>
                        </a:spcAft>
                      </a:pPr>
                      <a:r>
                        <a:rPr lang="en-US" sz="2000">
                          <a:solidFill>
                            <a:schemeClr val="bg1"/>
                          </a:solidFill>
                          <a:effectLst/>
                        </a:rPr>
                        <a:t>Black Box</a:t>
                      </a:r>
                      <a:endParaRPr lang="en-US"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8A828D"/>
                    </a:solidFill>
                  </a:tcPr>
                </a:tc>
                <a:tc>
                  <a:txBody>
                    <a:bodyPr/>
                    <a:lstStyle/>
                    <a:p>
                      <a:pPr marL="0" marR="0">
                        <a:lnSpc>
                          <a:spcPct val="107000"/>
                        </a:lnSpc>
                        <a:spcBef>
                          <a:spcPts val="0"/>
                        </a:spcBef>
                        <a:spcAft>
                          <a:spcPts val="0"/>
                        </a:spcAft>
                      </a:pPr>
                      <a:r>
                        <a:rPr lang="en-US" sz="2000">
                          <a:solidFill>
                            <a:schemeClr val="bg1"/>
                          </a:solidFill>
                          <a:effectLst/>
                        </a:rPr>
                        <a:t>Some Explanatory Power</a:t>
                      </a:r>
                      <a:endParaRPr lang="en-US"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8A828D"/>
                    </a:solidFill>
                  </a:tcPr>
                </a:tc>
                <a:tc>
                  <a:txBody>
                    <a:bodyPr/>
                    <a:lstStyle/>
                    <a:p>
                      <a:pPr marL="0" marR="0">
                        <a:lnSpc>
                          <a:spcPct val="107000"/>
                        </a:lnSpc>
                        <a:spcBef>
                          <a:spcPts val="0"/>
                        </a:spcBef>
                        <a:spcAft>
                          <a:spcPts val="0"/>
                        </a:spcAft>
                      </a:pPr>
                      <a:r>
                        <a:rPr lang="en-US" sz="2000">
                          <a:solidFill>
                            <a:schemeClr val="bg1"/>
                          </a:solidFill>
                          <a:effectLst/>
                        </a:rPr>
                        <a:t>Fully Transparent</a:t>
                      </a:r>
                      <a:endParaRPr lang="en-US"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8A828D"/>
                    </a:solidFill>
                  </a:tcPr>
                </a:tc>
                <a:tc>
                  <a:txBody>
                    <a:bodyPr/>
                    <a:lstStyle/>
                    <a:p>
                      <a:pPr marL="0" marR="0">
                        <a:lnSpc>
                          <a:spcPct val="107000"/>
                        </a:lnSpc>
                        <a:spcBef>
                          <a:spcPts val="0"/>
                        </a:spcBef>
                        <a:spcAft>
                          <a:spcPts val="0"/>
                        </a:spcAft>
                      </a:pPr>
                      <a:r>
                        <a:rPr lang="en-US" sz="2000" dirty="0">
                          <a:solidFill>
                            <a:schemeClr val="bg1"/>
                          </a:solidFill>
                          <a:effectLst/>
                        </a:rPr>
                        <a:t>.2</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8A828D"/>
                    </a:solidFill>
                  </a:tcPr>
                </a:tc>
                <a:extLst>
                  <a:ext uri="{0D108BD9-81ED-4DB2-BD59-A6C34878D82A}">
                    <a16:rowId xmlns:a16="http://schemas.microsoft.com/office/drawing/2014/main" val="3155156504"/>
                  </a:ext>
                </a:extLst>
              </a:tr>
              <a:tr h="529648">
                <a:tc>
                  <a:txBody>
                    <a:bodyPr/>
                    <a:lstStyle/>
                    <a:p>
                      <a:pPr marL="0" marR="0">
                        <a:lnSpc>
                          <a:spcPct val="107000"/>
                        </a:lnSpc>
                        <a:spcBef>
                          <a:spcPts val="0"/>
                        </a:spcBef>
                        <a:spcAft>
                          <a:spcPts val="0"/>
                        </a:spcAft>
                      </a:pPr>
                      <a:r>
                        <a:rPr lang="en-US" sz="12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8A828D"/>
                    </a:solidFill>
                  </a:tcPr>
                </a:tc>
                <a:tc>
                  <a:txBody>
                    <a:bodyPr/>
                    <a:lstStyle/>
                    <a:p>
                      <a:pPr marL="0" marR="0">
                        <a:lnSpc>
                          <a:spcPct val="107000"/>
                        </a:lnSpc>
                        <a:spcBef>
                          <a:spcPts val="0"/>
                        </a:spcBef>
                        <a:spcAft>
                          <a:spcPts val="0"/>
                        </a:spcAft>
                      </a:pPr>
                      <a:r>
                        <a:rPr lang="en-US" sz="12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8A828D"/>
                    </a:solidFill>
                  </a:tcPr>
                </a:tc>
                <a:tc>
                  <a:txBody>
                    <a:bodyPr/>
                    <a:lstStyle/>
                    <a:p>
                      <a:pPr marL="0" marR="0">
                        <a:lnSpc>
                          <a:spcPct val="107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8A828D"/>
                    </a:solidFill>
                  </a:tcPr>
                </a:tc>
                <a:tc>
                  <a:txBody>
                    <a:bodyPr/>
                    <a:lstStyle/>
                    <a:p>
                      <a:pPr marL="0" marR="0">
                        <a:lnSpc>
                          <a:spcPct val="107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8A828D"/>
                    </a:solidFill>
                  </a:tcPr>
                </a:tc>
                <a:tc>
                  <a:txBody>
                    <a:bodyPr/>
                    <a:lstStyle/>
                    <a:p>
                      <a:pPr marL="0" marR="0">
                        <a:lnSpc>
                          <a:spcPct val="107000"/>
                        </a:lnSpc>
                        <a:spcBef>
                          <a:spcPts val="0"/>
                        </a:spcBef>
                        <a:spcAft>
                          <a:spcPts val="0"/>
                        </a:spcAft>
                      </a:pPr>
                      <a:r>
                        <a:rPr lang="en-US" sz="12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8A828D"/>
                    </a:solidFill>
                  </a:tcPr>
                </a:tc>
                <a:extLst>
                  <a:ext uri="{0D108BD9-81ED-4DB2-BD59-A6C34878D82A}">
                    <a16:rowId xmlns:a16="http://schemas.microsoft.com/office/drawing/2014/main" val="2294839046"/>
                  </a:ext>
                </a:extLst>
              </a:tr>
            </a:tbl>
          </a:graphicData>
        </a:graphic>
      </p:graphicFrame>
      <p:sp>
        <p:nvSpPr>
          <p:cNvPr id="8" name="Right Triangle 7"/>
          <p:cNvSpPr/>
          <p:nvPr/>
        </p:nvSpPr>
        <p:spPr>
          <a:xfrm flipH="1" flipV="1">
            <a:off x="7346730" y="1040526"/>
            <a:ext cx="3686496" cy="536026"/>
          </a:xfrm>
          <a:prstGeom prst="rtTriangle">
            <a:avLst/>
          </a:prstGeom>
          <a:solidFill>
            <a:schemeClr val="tx1"/>
          </a:solidFill>
          <a:ln>
            <a:no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902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8000"/>
        </a:solidFill>
        <a:effectLst/>
      </p:bgPr>
    </p:bg>
    <p:spTree>
      <p:nvGrpSpPr>
        <p:cNvPr id="1" name=""/>
        <p:cNvGrpSpPr/>
        <p:nvPr/>
      </p:nvGrpSpPr>
      <p:grpSpPr>
        <a:xfrm>
          <a:off x="0" y="0"/>
          <a:ext cx="0" cy="0"/>
          <a:chOff x="0" y="0"/>
          <a:chExt cx="0" cy="0"/>
        </a:xfrm>
      </p:grpSpPr>
      <p:sp>
        <p:nvSpPr>
          <p:cNvPr id="5" name="Rectangle 4"/>
          <p:cNvSpPr/>
          <p:nvPr/>
        </p:nvSpPr>
        <p:spPr>
          <a:xfrm>
            <a:off x="143435" y="74041"/>
            <a:ext cx="11897538" cy="646331"/>
          </a:xfrm>
          <a:prstGeom prst="rect">
            <a:avLst/>
          </a:prstGeom>
          <a:solidFill>
            <a:srgbClr val="8A828D"/>
          </a:solidFill>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9321921" y="5991619"/>
            <a:ext cx="2719052" cy="737680"/>
          </a:xfrm>
          <a:prstGeom prst="rect">
            <a:avLst/>
          </a:prstGeom>
        </p:spPr>
      </p:pic>
      <p:cxnSp>
        <p:nvCxnSpPr>
          <p:cNvPr id="9" name="Straight Connector 8"/>
          <p:cNvCxnSpPr/>
          <p:nvPr/>
        </p:nvCxnSpPr>
        <p:spPr>
          <a:xfrm>
            <a:off x="143435" y="6729299"/>
            <a:ext cx="1103107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43433" y="74041"/>
            <a:ext cx="5865481" cy="646331"/>
          </a:xfrm>
          <a:prstGeom prst="rect">
            <a:avLst/>
          </a:prstGeom>
          <a:noFill/>
          <a:ln w="28575">
            <a:noFill/>
          </a:ln>
        </p:spPr>
        <p:txBody>
          <a:bodyPr wrap="square" rtlCol="0">
            <a:spAutoFit/>
          </a:bodyPr>
          <a:lstStyle/>
          <a:p>
            <a:pPr algn="ctr"/>
            <a:r>
              <a:rPr lang="en-US" sz="3600" dirty="0" smtClean="0">
                <a:solidFill>
                  <a:schemeClr val="bg1"/>
                </a:solidFill>
              </a:rPr>
              <a:t>Project Methodology</a:t>
            </a:r>
            <a:endParaRPr lang="en-US" sz="3600" dirty="0">
              <a:solidFill>
                <a:schemeClr val="bg1"/>
              </a:solidFill>
            </a:endParaRPr>
          </a:p>
        </p:txBody>
      </p:sp>
      <p:sp>
        <p:nvSpPr>
          <p:cNvPr id="14" name="Right Triangle 13"/>
          <p:cNvSpPr/>
          <p:nvPr/>
        </p:nvSpPr>
        <p:spPr>
          <a:xfrm flipH="1" flipV="1">
            <a:off x="5277394" y="74040"/>
            <a:ext cx="6763579" cy="646332"/>
          </a:xfrm>
          <a:prstGeom prst="rtTriangle">
            <a:avLst/>
          </a:prstGeom>
          <a:solidFill>
            <a:schemeClr val="tx1"/>
          </a:solidFill>
          <a:ln>
            <a:no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a:srcRect r="313"/>
          <a:stretch/>
        </p:blipFill>
        <p:spPr>
          <a:xfrm>
            <a:off x="143433" y="771387"/>
            <a:ext cx="9271023" cy="5220231"/>
          </a:xfrm>
          <a:prstGeom prst="rect">
            <a:avLst/>
          </a:prstGeom>
        </p:spPr>
      </p:pic>
    </p:spTree>
    <p:extLst>
      <p:ext uri="{BB962C8B-B14F-4D97-AF65-F5344CB8AC3E}">
        <p14:creationId xmlns:p14="http://schemas.microsoft.com/office/powerpoint/2010/main" val="8804126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1581</TotalTime>
  <Words>1414</Words>
  <Application>Microsoft Office PowerPoint</Application>
  <PresentationFormat>Widescreen</PresentationFormat>
  <Paragraphs>178</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Oklahoma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Joshua Meyer</dc:creator>
  <cp:lastModifiedBy>Joshua Meyer</cp:lastModifiedBy>
  <cp:revision>48</cp:revision>
  <dcterms:created xsi:type="dcterms:W3CDTF">2020-04-19T21:12:51Z</dcterms:created>
  <dcterms:modified xsi:type="dcterms:W3CDTF">2020-09-13T18:33:53Z</dcterms:modified>
</cp:coreProperties>
</file>